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22"/>
  </p:notesMasterIdLst>
  <p:handoutMasterIdLst>
    <p:handoutMasterId r:id="rId23"/>
  </p:handoutMasterIdLst>
  <p:sldIdLst>
    <p:sldId id="256" r:id="rId5"/>
    <p:sldId id="320" r:id="rId6"/>
    <p:sldId id="627" r:id="rId7"/>
    <p:sldId id="637" r:id="rId8"/>
    <p:sldId id="628" r:id="rId9"/>
    <p:sldId id="460" r:id="rId10"/>
    <p:sldId id="629" r:id="rId11"/>
    <p:sldId id="276" r:id="rId12"/>
    <p:sldId id="577" r:id="rId13"/>
    <p:sldId id="630" r:id="rId14"/>
    <p:sldId id="632" r:id="rId15"/>
    <p:sldId id="633" r:id="rId16"/>
    <p:sldId id="634" r:id="rId17"/>
    <p:sldId id="611" r:id="rId18"/>
    <p:sldId id="624" r:id="rId19"/>
    <p:sldId id="323" r:id="rId20"/>
    <p:sldId id="636" r:id="rId21"/>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725" autoAdjust="0"/>
    <p:restoredTop sz="76582" autoAdjust="0"/>
  </p:normalViewPr>
  <p:slideViewPr>
    <p:cSldViewPr snapToGrid="0" showGuides="1">
      <p:cViewPr varScale="1">
        <p:scale>
          <a:sx n="69" d="100"/>
          <a:sy n="69" d="100"/>
        </p:scale>
        <p:origin x="86" y="571"/>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8/11/2021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8/11/2021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60257ae959_0_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 name="Google Shape;47;g60257ae959_0_0:notes"/>
          <p:cNvSpPr txBox="1">
            <a:spLocks noGrp="1"/>
          </p:cNvSpPr>
          <p:nvPr>
            <p:ph type="body" idx="1"/>
          </p:nvPr>
        </p:nvSpPr>
        <p:spPr>
          <a:xfrm>
            <a:off x="701675" y="4416425"/>
            <a:ext cx="5607000" cy="4183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kern="1200" dirty="0">
                <a:solidFill>
                  <a:schemeClr val="tx1"/>
                </a:solidFill>
                <a:effectLst/>
                <a:latin typeface="+mn-lt"/>
                <a:ea typeface="+mn-ea"/>
                <a:cs typeface="+mn-cs"/>
              </a:rPr>
              <a:t>Hello, everyone.  I'm _from.  ___. .  This module addresses software testing and its relationship to the development process.</a:t>
            </a:r>
          </a:p>
        </p:txBody>
      </p:sp>
      <p:sp>
        <p:nvSpPr>
          <p:cNvPr id="48" name="Google Shape;48;g60257ae959_0_0:notes"/>
          <p:cNvSpPr txBox="1">
            <a:spLocks noGrp="1"/>
          </p:cNvSpPr>
          <p:nvPr>
            <p:ph type="sldNum" idx="12"/>
          </p:nvPr>
        </p:nvSpPr>
        <p:spPr>
          <a:xfrm>
            <a:off x="3970338" y="8829675"/>
            <a:ext cx="30384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1071552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2598835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codes based on C, C++, and Fortran,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build systems are currently popular.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already provides an easy way to build tests with its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framework.  Using that really just requires you to call `</a:t>
            </a:r>
            <a:r>
              <a:rPr lang="en-US" sz="1200" kern="1200" dirty="0" err="1">
                <a:solidFill>
                  <a:schemeClr val="tx1"/>
                </a:solidFill>
                <a:effectLst/>
                <a:latin typeface="+mn-lt"/>
                <a:ea typeface="+mn-ea"/>
                <a:cs typeface="+mn-cs"/>
              </a:rPr>
              <a:t>add_test</a:t>
            </a:r>
            <a:r>
              <a:rPr lang="en-US" sz="1200" kern="1200" dirty="0">
                <a:solidFill>
                  <a:schemeClr val="tx1"/>
                </a:solidFill>
                <a:effectLst/>
                <a:latin typeface="+mn-lt"/>
                <a:ea typeface="+mn-ea"/>
                <a:cs typeface="+mn-cs"/>
              </a:rPr>
              <a:t>` inside your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After writing a few tests that way, however, you'll probably want to use a library like google-test or catch2 to make your tests more readable.  The BLT project provides a set of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files designed for building with google-test (for C) or FRUIT (for Fortran), doing code coverage, and CI.  One of its best features is that it's well-documented, so the instructions tell you exactly how to add it to your project.  It also has shortcuts for creating nice documentation with </a:t>
            </a:r>
            <a:r>
              <a:rPr lang="en-US" sz="1200" kern="1200" dirty="0" err="1">
                <a:solidFill>
                  <a:schemeClr val="tx1"/>
                </a:solidFill>
                <a:effectLst/>
                <a:latin typeface="+mn-lt"/>
                <a:ea typeface="+mn-ea"/>
                <a:cs typeface="+mn-cs"/>
              </a:rPr>
              <a:t>doxygen</a:t>
            </a:r>
            <a:r>
              <a:rPr lang="en-US" sz="1200" kern="1200" dirty="0">
                <a:solidFill>
                  <a:schemeClr val="tx1"/>
                </a:solidFill>
                <a:effectLst/>
                <a:latin typeface="+mn-lt"/>
                <a:ea typeface="+mn-ea"/>
                <a:cs typeface="+mn-cs"/>
              </a:rPr>
              <a:t> plus Sphinx.  The terminal output I'm showing here demonstrates that you can build an "empty" project and get tests working out of the box.</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4255128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121821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also online services that will run those tools on your project and help with visualizing the results.  Code coverage analysis is a useful thing because it lets you quickly find parts of your code that you have not yet written tests for.</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2039089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an example of the graphical coverage summary you can get with hosted services.  There's </a:t>
            </a:r>
            <a:r>
              <a:rPr lang="en-US" sz="1200" kern="1200" dirty="0" err="1">
                <a:solidFill>
                  <a:schemeClr val="tx1"/>
                </a:solidFill>
                <a:effectLst/>
                <a:latin typeface="+mn-lt"/>
                <a:ea typeface="+mn-ea"/>
                <a:cs typeface="+mn-cs"/>
              </a:rPr>
              <a:t>youtube</a:t>
            </a:r>
            <a:r>
              <a:rPr lang="en-US" sz="1200" kern="1200">
                <a:solidFill>
                  <a:schemeClr val="tx1"/>
                </a:solidFill>
                <a:effectLst/>
                <a:latin typeface="+mn-lt"/>
                <a:ea typeface="+mn-ea"/>
                <a:cs typeface="+mn-cs"/>
              </a:rPr>
              <a:t> tutorials for implementing these sorts of things.</a:t>
            </a:r>
          </a:p>
        </p:txBody>
      </p:sp>
      <p:sp>
        <p:nvSpPr>
          <p:cNvPr id="4" name="Slide Number Placeholder 3"/>
          <p:cNvSpPr>
            <a:spLocks noGrp="1"/>
          </p:cNvSpPr>
          <p:nvPr>
            <p:ph type="sldNum" sz="quarter" idx="10"/>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29538389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1999427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you can see from our tutorial </a:t>
            </a:r>
            <a:r>
              <a:rPr lang="en-US" sz="1200" kern="1200" dirty="0" err="1">
                <a:solidFill>
                  <a:schemeClr val="tx1"/>
                </a:solidFill>
                <a:effectLst/>
                <a:latin typeface="+mn-lt"/>
                <a:ea typeface="+mn-ea"/>
                <a:cs typeface="+mn-cs"/>
              </a:rPr>
              <a:t>schecule</a:t>
            </a:r>
            <a:r>
              <a:rPr lang="en-US" sz="1200" kern="1200" dirty="0">
                <a:solidFill>
                  <a:schemeClr val="tx1"/>
                </a:solidFill>
                <a:effectLst/>
                <a:latin typeface="+mn-lt"/>
                <a:ea typeface="+mn-ea"/>
                <a:cs typeface="+mn-cs"/>
              </a:rPr>
              <a:t>, software testing is divided up into three talks.  Part one covers the context for creating a testing strategy, and part two walks through an example focusing on testing and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part 3 provides guidelines and experiences from our teams.  Ideally, testing is one facet of the software design process.  So after we get our feet wet with simple testing ideas, we'll go to David's talk on software design.  Then we'll present our experiences in designing a testing strategy for more complex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614372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Scientific software development is a complex business, involving expertise in many different subject areas.  Domain experts have a set of models in mind.  They will propose equations and models.  They should also have validation checks arising from physical and mathematical properties of their models: like conserved quantities and analytical solutions.  Applied mathematicians work with solvers and </a:t>
            </a:r>
            <a:r>
              <a:rPr lang="en-US" sz="1200" kern="1200" dirty="0" err="1">
                <a:solidFill>
                  <a:schemeClr val="tx1"/>
                </a:solidFill>
                <a:effectLst/>
                <a:latin typeface="+mn-lt"/>
                <a:ea typeface="+mn-ea"/>
                <a:cs typeface="+mn-cs"/>
              </a:rPr>
              <a:t>discretizations</a:t>
            </a:r>
            <a:r>
              <a:rPr lang="en-US" sz="1200" kern="1200" dirty="0">
                <a:solidFill>
                  <a:schemeClr val="tx1"/>
                </a:solidFill>
                <a:effectLst/>
                <a:latin typeface="+mn-lt"/>
                <a:ea typeface="+mn-ea"/>
                <a:cs typeface="+mn-cs"/>
              </a:rPr>
              <a:t>.  They should contribute a good understanding of function spaces and convergence criteria - which address model fidelity, accuracy, and stability.  Computer scientists map problem details into programming languages.  They contribute extensible and interoperable frameworks that maximize both productivity and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For the project team to work together effectively, they need to iterate on features that move toward their science objectives.  Testing happens automatically and naturally, but is not always recognized and archived.</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3061595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During initial development, functionality is tested as it's added.  These activities should be recognized as tests, and stored for future use.  Especially important are synthetic use cases that check accuracy and stability, as well as the models themselves.  It may take some extra work, but it's very worthwhile to design data-structures that allow algorithms to interoperate, and to save that information in the form of tests.</a:t>
            </a:r>
          </a:p>
          <a:p>
            <a:r>
              <a:rPr lang="en-US" sz="1200" kern="1200" dirty="0">
                <a:solidFill>
                  <a:schemeClr val="tx1"/>
                </a:solidFill>
                <a:effectLst/>
                <a:latin typeface="+mn-lt"/>
                <a:ea typeface="+mn-ea"/>
                <a:cs typeface="+mn-cs"/>
              </a:rPr>
              <a:t>After development, those tests become even more important.</a:t>
            </a:r>
          </a:p>
          <a:p>
            <a:r>
              <a:rPr lang="en-US" sz="1200" kern="1200" dirty="0">
                <a:solidFill>
                  <a:schemeClr val="tx1"/>
                </a:solidFill>
                <a:effectLst/>
                <a:latin typeface="+mn-lt"/>
                <a:ea typeface="+mn-ea"/>
                <a:cs typeface="+mn-cs"/>
              </a:rPr>
              <a:t>They help check the behavior of existing codes when adding new capabilities.  They serve as baselines and checks when upgrading existing algorithms.  For example, hardware vendors are usually willing to help accelerate your algorithms - as long as they have a good test suite to check that their optimization works.  Tests also show project status to help direct code </a:t>
            </a:r>
            <a:r>
              <a:rPr lang="en-US" sz="1200" kern="1200" dirty="0" err="1">
                <a:solidFill>
                  <a:schemeClr val="tx1"/>
                </a:solidFill>
                <a:effectLst/>
                <a:latin typeface="+mn-lt"/>
                <a:ea typeface="+mn-ea"/>
                <a:cs typeface="+mn-cs"/>
              </a:rPr>
              <a:t>maintainence</a:t>
            </a:r>
            <a:r>
              <a:rPr lang="en-US" sz="1200" kern="1200" dirty="0">
                <a:solidFill>
                  <a:schemeClr val="tx1"/>
                </a:solidFill>
                <a:effectLst/>
                <a:latin typeface="+mn-lt"/>
                <a:ea typeface="+mn-ea"/>
                <a:cs typeface="+mn-cs"/>
              </a:rPr>
              <a:t>.  Finally, tests are critical when preparing for a production release of your code to the community.</a:t>
            </a:r>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3800058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testing plays an integral role in the software development process.  Here's a summary of practices detected by scanning </a:t>
            </a:r>
            <a:r>
              <a:rPr lang="en-US" sz="1200" kern="1200" dirty="0" err="1">
                <a:solidFill>
                  <a:schemeClr val="tx1"/>
                </a:solidFill>
                <a:effectLst/>
                <a:latin typeface="+mn-lt"/>
                <a:ea typeface="+mn-ea"/>
                <a:cs typeface="+mn-cs"/>
              </a:rPr>
              <a:t>github</a:t>
            </a:r>
            <a:r>
              <a:rPr lang="en-US" sz="1200" kern="1200" dirty="0">
                <a:solidFill>
                  <a:schemeClr val="tx1"/>
                </a:solidFill>
                <a:effectLst/>
                <a:latin typeface="+mn-lt"/>
                <a:ea typeface="+mn-ea"/>
                <a:cs typeface="+mn-cs"/>
              </a:rPr>
              <a:t> repositories associated with groups developing scientific software.  About half of them have some files or folders named "test." This is roughly the same percentage as have README-s, and slightly less than the number of repositories with build systems.  So, the community recognizes the importance of testing your code.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81572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presentation will, hopefully, have some useful advice for each of the following groups.  Those new to software testing can find advice for getting started in this first half.  Those working with legacy projects needing a testing system, as well as practitioners looking to improve their testing strategy should benefit from definitions in this half, as well as examples in the second half.</a:t>
            </a:r>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1846859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are many kinds of tests - and entire volumes have been written on the subject.  Here I will point out that the purpose of tests are to build confidence that your software is doing what it's supposed to do.  There is a theorem called the "Curry-Howard Isomorphism."  It states that programs are proofs, and proofs are programs.  So every step in your program is building something up.  Tests are a part of a verification process that check each step of the building process is building the mathematical object it's supposed to.  The verification process needs to look at all these little steps and show the steps work as expected.  Tests are the implementation part of that process.</a:t>
            </a:r>
          </a:p>
          <a:p>
            <a:r>
              <a:rPr lang="en-US" sz="1200" kern="1200" dirty="0">
                <a:solidFill>
                  <a:schemeClr val="tx1"/>
                </a:solidFill>
                <a:effectLst/>
                <a:latin typeface="+mn-lt"/>
                <a:ea typeface="+mn-ea"/>
                <a:cs typeface="+mn-cs"/>
              </a:rPr>
              <a:t>While verification can check steps in the proof process,</a:t>
            </a:r>
          </a:p>
          <a:p>
            <a:r>
              <a:rPr lang="en-US" sz="1200" kern="1200" dirty="0">
                <a:solidFill>
                  <a:schemeClr val="tx1"/>
                </a:solidFill>
                <a:effectLst/>
                <a:latin typeface="+mn-lt"/>
                <a:ea typeface="+mn-ea"/>
                <a:cs typeface="+mn-cs"/>
              </a:rPr>
              <a:t>validation is a harder problem.  It is outward-looking.  It asks whether your science domain is covered by the models and algorithms you have implemented.  It asks the tough questions about how accurately your prediction might reflect actual reality.</a:t>
            </a:r>
          </a:p>
          <a:p>
            <a:r>
              <a:rPr lang="en-US" sz="1200" kern="1200" dirty="0">
                <a:solidFill>
                  <a:schemeClr val="tx1"/>
                </a:solidFill>
                <a:effectLst/>
                <a:latin typeface="+mn-lt"/>
                <a:ea typeface="+mn-ea"/>
                <a:cs typeface="+mn-cs"/>
              </a:rPr>
              <a:t>That goes a little beyond testing, but it's good to keep in mind that a correctly implemented code can prove or disprove a scientific model.</a:t>
            </a:r>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2473372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Following the Curry-Howard Isomorphism, you might ask, "What does a program prove?"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 program proves something like: "for all A following assumptions 'X', there is a B such that 'Y'."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 statement like that should hold for individual units of the program, as well as for combinations of those units.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Important conditions “Y” should include basic structure, as well as convergence, stability, and accuracy.  Tests at both the component level and at the systems level are needed.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There's not a strict divide between these levels, but they are often termed "unit" and "integration" </a:t>
            </a:r>
            <a:r>
              <a:rPr lang="en-US" sz="1200" kern="1200">
                <a:solidFill>
                  <a:schemeClr val="tx1"/>
                </a:solidFill>
                <a:effectLst/>
                <a:latin typeface="+mn-lt"/>
                <a:ea typeface="+mn-ea"/>
                <a:cs typeface="+mn-cs"/>
              </a:rPr>
              <a:t>tests.</a:t>
            </a:r>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2274162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Research software has unique challenges as compared to industrial software.  In fact, even at big tech. industries, if you ask the research division "What are your requirements for testing research software?" they won't be able to give you a concrete answer.  That's because research software explores areas where we don't yet know the expected outcome.  After all the "expected" behavior has been checked, we have to rely on domain experts to help validate the model and iterate on design.</a:t>
            </a:r>
          </a:p>
          <a:p>
            <a:r>
              <a:rPr lang="en-US" sz="1200" kern="1200" dirty="0">
                <a:solidFill>
                  <a:schemeClr val="tx1"/>
                </a:solidFill>
                <a:effectLst/>
                <a:latin typeface="+mn-lt"/>
                <a:ea typeface="+mn-ea"/>
                <a:cs typeface="+mn-cs"/>
              </a:rPr>
              <a:t>Legacy codes have more definite expected behaviors, but, if the tests have been lost in the mists of time, adding tests is a difficult problem.  It's necessary to re-examine assumptions about the inputs, and their effects on which parts of the code are exercised.  Often, it can be difficult to tell how parts of the code interact, and what everything is supposed to be doing.</a:t>
            </a:r>
          </a:p>
          <a:p>
            <a:r>
              <a:rPr lang="en-US" sz="1200" kern="1200" dirty="0">
                <a:solidFill>
                  <a:schemeClr val="tx1"/>
                </a:solidFill>
                <a:effectLst/>
                <a:latin typeface="+mn-lt"/>
                <a:ea typeface="+mn-ea"/>
                <a:cs typeface="+mn-cs"/>
              </a:rPr>
              <a:t>When trying to release a code, the challenges are different still.  Usually, what is wanted is a thorough code review to verify that each part of the code addresses its intended use case.  Verification is a very cost effective way to ensure that code defects don't get through.</a:t>
            </a:r>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27943588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450" y="230018"/>
            <a:ext cx="11655564" cy="908221"/>
          </a:xfrm>
        </p:spPr>
        <p:txBody>
          <a:bodyPr/>
          <a:lstStyle>
            <a:lvl1pPr>
              <a:lnSpc>
                <a:spcPct val="90000"/>
              </a:lnSpc>
              <a:defRPr sz="2999"/>
            </a:lvl1pPr>
          </a:lstStyle>
          <a:p>
            <a:r>
              <a:rPr lang="en-US"/>
              <a:t>Click to edit Master title style</a:t>
            </a:r>
            <a:endParaRPr lang="en-US" dirty="0"/>
          </a:p>
        </p:txBody>
      </p:sp>
      <p:sp>
        <p:nvSpPr>
          <p:cNvPr id="3" name="Content Placeholder 2"/>
          <p:cNvSpPr>
            <a:spLocks noGrp="1"/>
          </p:cNvSpPr>
          <p:nvPr>
            <p:ph idx="1"/>
          </p:nvPr>
        </p:nvSpPr>
        <p:spPr>
          <a:xfrm>
            <a:off x="190450" y="1450072"/>
            <a:ext cx="11655564" cy="4610100"/>
          </a:xfrm>
        </p:spPr>
        <p:txBody>
          <a:bodyPr/>
          <a:lstStyle>
            <a:lvl1pPr marL="228531" indent="-228531">
              <a:spcBef>
                <a:spcPts val="1799"/>
              </a:spcBef>
              <a:buClr>
                <a:schemeClr val="tx1"/>
              </a:buClr>
              <a:buSzPct val="90000"/>
              <a:buFont typeface="Century Gothic" panose="020B0502020202020204" pitchFamily="34" charset="0"/>
              <a:buChar char="•"/>
              <a:tabLst/>
              <a:defRPr lang="en-US" sz="1999" kern="1200" dirty="0">
                <a:solidFill>
                  <a:schemeClr val="tx1"/>
                </a:solidFill>
                <a:latin typeface="+mn-lt"/>
                <a:ea typeface="+mn-ea"/>
                <a:cs typeface="+mn-cs"/>
              </a:defRPr>
            </a:lvl1pPr>
            <a:lvl2pPr marL="571329" indent="-228531">
              <a:buClr>
                <a:schemeClr val="tx1"/>
              </a:buClr>
              <a:buSzPct val="90000"/>
              <a:buFont typeface="Century Gothic" panose="020B0502020202020204" pitchFamily="34" charset="0"/>
              <a:buChar char="–"/>
              <a:tabLst/>
              <a:defRPr sz="1799">
                <a:latin typeface="+mn-lt"/>
                <a:cs typeface="Arial" panose="020B0604020202020204" pitchFamily="34" charset="0"/>
              </a:defRPr>
            </a:lvl2pPr>
            <a:lvl3pPr marL="856993" indent="-171399">
              <a:buClr>
                <a:schemeClr val="tx1"/>
              </a:buClr>
              <a:buSzPct val="90000"/>
              <a:buFont typeface="Century Gothic" panose="020B0502020202020204" pitchFamily="34" charset="0"/>
              <a:buChar char="•"/>
              <a:defRPr sz="1600">
                <a:latin typeface="+mn-lt"/>
                <a:cs typeface="Arial" panose="020B0604020202020204" pitchFamily="34" charset="0"/>
              </a:defRPr>
            </a:lvl3pPr>
            <a:lvl4pPr>
              <a:buClr>
                <a:schemeClr val="tx1"/>
              </a:buClr>
              <a:defRPr>
                <a:latin typeface="+mn-lt"/>
                <a:cs typeface="Arial" panose="020B0604020202020204" pitchFamily="34" charset="0"/>
              </a:defRPr>
            </a:lvl4pPr>
            <a:lvl5pPr marL="1482280" indent="-222183">
              <a:buClr>
                <a:schemeClr val="tx1"/>
              </a:buClr>
              <a:buFont typeface="Arial" panose="020B0604020202020204" pitchFamily="34" charset="0"/>
              <a:buChar char="•"/>
              <a:defRPr>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13326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69368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2" r:id="rId8"/>
    <p:sldLayoutId id="2147483953" r:id="rId9"/>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pyscaffold.or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s://llnl-blt.readthedocs.io/"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mklinv/morpheus"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5130590"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hyperlink" Target="https://dx.doi.org/10.6084/m9.figshare.14188463.v1"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hyperlink" Target="https://www.energy.gov/nnsa/articles/face-uncertainties-nnsa-seeks-verification-and-validation"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g60257ae959_0_0"/>
          <p:cNvSpPr txBox="1">
            <a:spLocks noGrp="1"/>
          </p:cNvSpPr>
          <p:nvPr>
            <p:ph type="ctrTitle"/>
          </p:nvPr>
        </p:nvSpPr>
        <p:spPr>
          <a:prstGeom prst="rect">
            <a:avLst/>
          </a:prstGeom>
          <a:noFill/>
          <a:ln>
            <a:noFill/>
          </a:ln>
        </p:spPr>
        <p:txBody>
          <a:bodyPr spcFirstLastPara="1" wrap="square" lIns="91425" tIns="45700" rIns="91425" bIns="45700" anchor="b" anchorCtr="0">
            <a:noAutofit/>
          </a:bodyPr>
          <a:lstStyle/>
          <a:p>
            <a:r>
              <a:rPr lang="en-US"/>
              <a:t>Software Testing: </a:t>
            </a:r>
            <a:r>
              <a:rPr lang="en-US" dirty="0"/>
              <a:t>Introduction</a:t>
            </a:r>
            <a:endParaRPr lang="en-US" sz="2800" dirty="0">
              <a:effectLst/>
            </a:endParaRPr>
          </a:p>
        </p:txBody>
      </p:sp>
      <p:sp>
        <p:nvSpPr>
          <p:cNvPr id="51" name="Google Shape;51;g60257ae959_0_0"/>
          <p:cNvSpPr txBox="1">
            <a:spLocks noGrp="1"/>
          </p:cNvSpPr>
          <p:nvPr>
            <p:ph type="subTitle" idx="1"/>
          </p:nvPr>
        </p:nvSpPr>
        <p:spPr>
          <a:prstGeom prst="rect">
            <a:avLst/>
          </a:prstGeom>
          <a:noFill/>
          <a:ln>
            <a:noFill/>
          </a:ln>
        </p:spPr>
        <p:txBody>
          <a:bodyPr spcFirstLastPara="1" wrap="square" lIns="109725" tIns="45700" rIns="91425" bIns="45700" anchor="t" anchorCtr="0">
            <a:noAutofit/>
          </a:bodyPr>
          <a:lstStyle/>
          <a:p>
            <a:pPr marL="0" indent="0">
              <a:lnSpc>
                <a:spcPct val="100000"/>
              </a:lnSpc>
              <a:spcBef>
                <a:spcPts val="0"/>
              </a:spcBef>
              <a:buSzPts val="2000"/>
            </a:pPr>
            <a:r>
              <a:rPr lang="en-US" u="sng" dirty="0">
                <a:solidFill>
                  <a:srgbClr val="000000"/>
                </a:solidFill>
              </a:rPr>
              <a:t>David M. Rogers</a:t>
            </a:r>
            <a:br>
              <a:rPr lang="en-US" dirty="0">
                <a:solidFill>
                  <a:srgbClr val="000000"/>
                </a:solidFill>
              </a:rPr>
            </a:br>
            <a:r>
              <a:rPr lang="en-US" sz="2000" dirty="0">
                <a:solidFill>
                  <a:srgbClr val="000000"/>
                </a:solidFill>
              </a:rPr>
              <a:t>Oak Ridge National Laboratory</a:t>
            </a:r>
            <a:endParaRPr lang="en-US" sz="1800" dirty="0">
              <a:solidFill>
                <a:srgbClr val="000000"/>
              </a:solidFill>
            </a:endParaRPr>
          </a:p>
          <a:p>
            <a:pPr>
              <a:spcBef>
                <a:spcPts val="2800"/>
              </a:spcBef>
            </a:pPr>
            <a:r>
              <a:rPr lang="en-US" sz="2000" dirty="0"/>
              <a:t>Software Productivity and Sustainability track, ATPESC 2021</a:t>
            </a:r>
          </a:p>
          <a:p>
            <a:pPr marL="0" lvl="0" indent="0" algn="l" rtl="0">
              <a:lnSpc>
                <a:spcPct val="90000"/>
              </a:lnSpc>
              <a:spcBef>
                <a:spcPts val="2800"/>
              </a:spcBef>
              <a:spcAft>
                <a:spcPts val="0"/>
              </a:spcAft>
              <a:buSzPts val="2000"/>
              <a:buNone/>
            </a:pPr>
            <a:r>
              <a:rPr lang="en-US" sz="2000" dirty="0">
                <a:solidFill>
                  <a:srgbClr val="000000"/>
                </a:solidFill>
              </a:rPr>
              <a:t>Contributors: Anshu Dubey (ANL), Rinku Gupta (ANL), Alicia </a:t>
            </a:r>
            <a:r>
              <a:rPr lang="en-US" sz="2000" dirty="0" err="1">
                <a:solidFill>
                  <a:srgbClr val="000000"/>
                </a:solidFill>
              </a:rPr>
              <a:t>Klinvex</a:t>
            </a:r>
            <a:r>
              <a:rPr lang="en-US" sz="2000" dirty="0">
                <a:solidFill>
                  <a:srgbClr val="000000"/>
                </a:solidFill>
              </a:rPr>
              <a:t> (SNL), Mark C. Miller (LLNL), Jared O’Neal (ANL), Patricia Grubel (LANL)</a:t>
            </a:r>
            <a:endParaRPr lang="en-US" dirty="0">
              <a:solidFill>
                <a:srgbClr val="000000"/>
              </a:solidFill>
            </a:endParaRPr>
          </a:p>
        </p:txBody>
      </p:sp>
      <p:sp>
        <p:nvSpPr>
          <p:cNvPr id="5" name="TextBox 4">
            <a:extLst>
              <a:ext uri="{FF2B5EF4-FFF2-40B4-BE49-F238E27FC236}">
                <a16:creationId xmlns:a16="http://schemas.microsoft.com/office/drawing/2014/main" id="{5CCD9EA0-AFAA-4509-ADFD-A851CBDD4CFA}"/>
              </a:ext>
            </a:extLst>
          </p:cNvPr>
          <p:cNvSpPr txBox="1"/>
          <p:nvPr/>
        </p:nvSpPr>
        <p:spPr>
          <a:xfrm>
            <a:off x="10853486" y="5907131"/>
            <a:ext cx="1335339" cy="276999"/>
          </a:xfrm>
          <a:prstGeom prst="rect">
            <a:avLst/>
          </a:prstGeom>
          <a:noFill/>
        </p:spPr>
        <p:txBody>
          <a:bodyPr wrap="square">
            <a:spAutoFit/>
          </a:bodyPr>
          <a:lstStyle/>
          <a:p>
            <a:r>
              <a:rPr lang="en-US" sz="1200" dirty="0">
                <a:solidFill>
                  <a:srgbClr val="000000"/>
                </a:solidFill>
                <a:effectLst/>
                <a:latin typeface="+mn-lt"/>
                <a:ea typeface="Calibri" panose="020F0502020204030204" pitchFamily="34" charset="0"/>
                <a:cs typeface="Calibri" panose="020F0502020204030204" pitchFamily="34" charset="0"/>
              </a:rPr>
              <a:t>LA-UR-21-25675</a:t>
            </a:r>
            <a:endParaRPr lang="en-US" sz="1200" dirty="0">
              <a:latin typeface="+mn-lt"/>
            </a:endParaRPr>
          </a:p>
        </p:txBody>
      </p:sp>
    </p:spTree>
    <p:extLst>
      <p:ext uri="{BB962C8B-B14F-4D97-AF65-F5344CB8AC3E}">
        <p14:creationId xmlns:p14="http://schemas.microsoft.com/office/powerpoint/2010/main" val="3567305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a:xfrm>
            <a:off x="190450" y="973394"/>
            <a:ext cx="11655564" cy="5086778"/>
          </a:xfrm>
        </p:spPr>
        <p:txBody>
          <a:bodyPr/>
          <a:lstStyle/>
          <a:p>
            <a:pPr indent="-319971">
              <a:lnSpc>
                <a:spcPct val="100000"/>
              </a:lnSpc>
            </a:pPr>
            <a:r>
              <a:rPr lang="en-US" sz="2400" dirty="0">
                <a:latin typeface="Arial" panose="020B0604020202020204" pitchFamily="34" charset="0"/>
                <a:cs typeface="Arial" panose="020B0604020202020204" pitchFamily="34" charset="0"/>
              </a:rPr>
              <a:t>Exploratory Software</a:t>
            </a:r>
          </a:p>
          <a:p>
            <a:pPr lvl="1" indent="-319971">
              <a:lnSpc>
                <a:spcPct val="100000"/>
              </a:lnSpc>
            </a:pPr>
            <a:r>
              <a:rPr lang="en-US" sz="2400" dirty="0">
                <a:latin typeface="Arial" panose="020B0604020202020204" pitchFamily="34" charset="0"/>
              </a:rPr>
              <a:t>Implies one does not know the outcome</a:t>
            </a:r>
          </a:p>
          <a:p>
            <a:pPr lvl="1" indent="-319971">
              <a:lnSpc>
                <a:spcPct val="100000"/>
              </a:lnSpc>
            </a:pPr>
            <a:r>
              <a:rPr lang="en-US" sz="2400" dirty="0">
                <a:latin typeface="Arial" panose="020B0604020202020204" pitchFamily="34" charset="0"/>
              </a:rPr>
              <a:t>Still determining where model is valid</a:t>
            </a:r>
          </a:p>
          <a:p>
            <a:pPr lvl="1" indent="-319971">
              <a:lnSpc>
                <a:spcPct val="100000"/>
              </a:lnSpc>
            </a:pPr>
            <a:r>
              <a:rPr lang="en-US" sz="2400" dirty="0">
                <a:latin typeface="Arial" panose="020B0604020202020204" pitchFamily="34" charset="0"/>
              </a:rPr>
              <a:t>A: Validation from domain experts feeds back into design</a:t>
            </a:r>
          </a:p>
          <a:p>
            <a:pPr indent="-319971">
              <a:lnSpc>
                <a:spcPct val="100000"/>
              </a:lnSpc>
            </a:pPr>
            <a:r>
              <a:rPr lang="en-US" sz="2400" dirty="0">
                <a:latin typeface="Arial" panose="020B0604020202020204" pitchFamily="34" charset="0"/>
                <a:cs typeface="Arial" panose="020B0604020202020204" pitchFamily="34" charset="0"/>
              </a:rPr>
              <a:t>Legacy Codes</a:t>
            </a:r>
          </a:p>
          <a:p>
            <a:pPr lvl="1" indent="-319971">
              <a:lnSpc>
                <a:spcPct val="100000"/>
              </a:lnSpc>
            </a:pPr>
            <a:r>
              <a:rPr lang="en-US" sz="2400" dirty="0">
                <a:latin typeface="Arial" panose="020B0604020202020204" pitchFamily="34" charset="0"/>
              </a:rPr>
              <a:t>Original verification has been lost in the mists of time.</a:t>
            </a:r>
          </a:p>
          <a:p>
            <a:pPr lvl="1" indent="-319971">
              <a:lnSpc>
                <a:spcPct val="100000"/>
              </a:lnSpc>
            </a:pPr>
            <a:r>
              <a:rPr lang="en-US" sz="2400" dirty="0">
                <a:latin typeface="Arial" panose="020B0604020202020204" pitchFamily="34" charset="0"/>
              </a:rPr>
              <a:t>Assumptions, conditions, interactions unknown: “Bad code or necessary evil?”</a:t>
            </a:r>
          </a:p>
          <a:p>
            <a:pPr indent="-319971">
              <a:lnSpc>
                <a:spcPct val="100000"/>
              </a:lnSpc>
            </a:pPr>
            <a:r>
              <a:rPr lang="en-US" sz="2400" dirty="0">
                <a:latin typeface="Arial" panose="020B0604020202020204" pitchFamily="34" charset="0"/>
                <a:cs typeface="Arial" panose="020B0604020202020204" pitchFamily="34" charset="0"/>
              </a:rPr>
              <a:t>Releasing Codes</a:t>
            </a:r>
          </a:p>
          <a:p>
            <a:pPr lvl="1" indent="-319971">
              <a:lnSpc>
                <a:spcPct val="100000"/>
              </a:lnSpc>
            </a:pPr>
            <a:r>
              <a:rPr lang="en-US" sz="2400" dirty="0">
                <a:latin typeface="Arial" panose="020B0604020202020204" pitchFamily="34" charset="0"/>
              </a:rPr>
              <a:t>Code review to check scope of problem, solution, and documentation.</a:t>
            </a:r>
          </a:p>
          <a:p>
            <a:pPr lvl="1" indent="-319971">
              <a:lnSpc>
                <a:spcPct val="100000"/>
              </a:lnSpc>
            </a:pPr>
            <a:r>
              <a:rPr lang="en-US" sz="2400" dirty="0">
                <a:latin typeface="Arial" panose="020B0604020202020204" pitchFamily="34" charset="0"/>
              </a:rPr>
              <a:t>Verification before product release is a cost-effective way to prevent defects from getting through.</a:t>
            </a:r>
          </a:p>
        </p:txBody>
      </p:sp>
    </p:spTree>
    <p:extLst>
      <p:ext uri="{BB962C8B-B14F-4D97-AF65-F5344CB8AC3E}">
        <p14:creationId xmlns:p14="http://schemas.microsoft.com/office/powerpoint/2010/main" val="366273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Toy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3057931" y="588210"/>
            <a:ext cx="4493243" cy="1169551"/>
          </a:xfrm>
          <a:prstGeom prst="rect">
            <a:avLst/>
          </a:prstGeom>
          <a:solidFill>
            <a:schemeClr val="tx1">
              <a:lumMod val="50000"/>
              <a:lumOff val="50000"/>
            </a:schemeClr>
          </a:solidFill>
        </p:spPr>
        <p:txBody>
          <a:bodyPr wrap="square">
            <a:spAutoFit/>
          </a:bodyPr>
          <a:lstStyle/>
          <a:p>
            <a:r>
              <a:rPr lang="en-US" sz="1400" b="1" dirty="0">
                <a:solidFill>
                  <a:schemeClr val="bg2"/>
                </a:solidFill>
                <a:latin typeface="Menlo" panose="020B0609030804020204" pitchFamily="49" charset="0"/>
              </a:rPr>
              <a:t>pip3 install </a:t>
            </a:r>
            <a:r>
              <a:rPr lang="en-US" sz="1400" b="1" dirty="0" err="1">
                <a:solidFill>
                  <a:schemeClr val="bg2"/>
                </a:solidFill>
                <a:latin typeface="Menlo" panose="020B0609030804020204" pitchFamily="49" charset="0"/>
              </a:rPr>
              <a:t>pyscaffold</a:t>
            </a:r>
            <a:endParaRPr lang="en-US" sz="1400" b="1" dirty="0">
              <a:solidFill>
                <a:schemeClr val="bg2"/>
              </a:solidFill>
              <a:latin typeface="Menlo" panose="020B0609030804020204" pitchFamily="49" charset="0"/>
            </a:endParaRPr>
          </a:p>
          <a:p>
            <a:r>
              <a:rPr lang="en-US" sz="1400" b="1" dirty="0">
                <a:solidFill>
                  <a:schemeClr val="bg2"/>
                </a:solidFill>
                <a:latin typeface="Menlo" panose="020B0609030804020204" pitchFamily="49" charset="0"/>
              </a:rPr>
              <a:t>pip3 install tox</a:t>
            </a:r>
          </a:p>
          <a:p>
            <a:r>
              <a:rPr lang="en-US" sz="1400" b="1" dirty="0" err="1">
                <a:solidFill>
                  <a:schemeClr val="bg2"/>
                </a:solidFill>
                <a:latin typeface="Menlo" panose="020B0609030804020204" pitchFamily="49" charset="0"/>
              </a:rPr>
              <a:t>putup</a:t>
            </a:r>
            <a:r>
              <a:rPr lang="en-US" sz="1400" b="1" dirty="0">
                <a:solidFill>
                  <a:schemeClr val="bg2"/>
                </a:solidFill>
                <a:latin typeface="Menlo" panose="020B0609030804020204" pitchFamily="49" charset="0"/>
              </a:rPr>
              <a:t> </a:t>
            </a:r>
            <a:r>
              <a:rPr lang="en-US" sz="1400" b="1" dirty="0" err="1">
                <a:solidFill>
                  <a:schemeClr val="bg2"/>
                </a:solidFill>
                <a:latin typeface="Menlo" panose="020B0609030804020204" pitchFamily="49" charset="0"/>
              </a:rPr>
              <a:t>autoQCT</a:t>
            </a:r>
            <a:endParaRPr lang="en-US" sz="1400" b="1" dirty="0">
              <a:solidFill>
                <a:schemeClr val="bg2"/>
              </a:solidFill>
              <a:latin typeface="Menlo" panose="020B0609030804020204" pitchFamily="49" charset="0"/>
            </a:endParaRPr>
          </a:p>
          <a:p>
            <a:r>
              <a:rPr lang="en-US" sz="1400" b="1" dirty="0">
                <a:solidFill>
                  <a:schemeClr val="bg2"/>
                </a:solidFill>
                <a:latin typeface="Menlo" panose="020B0609030804020204" pitchFamily="49" charset="0"/>
              </a:rPr>
              <a:t>cd </a:t>
            </a:r>
            <a:r>
              <a:rPr lang="en-US" sz="1400" b="1" dirty="0" err="1">
                <a:solidFill>
                  <a:schemeClr val="bg2"/>
                </a:solidFill>
                <a:latin typeface="Menlo" panose="020B0609030804020204" pitchFamily="49" charset="0"/>
              </a:rPr>
              <a:t>autoQCT</a:t>
            </a:r>
            <a:r>
              <a:rPr lang="en-US" sz="1400" b="1" dirty="0">
                <a:solidFill>
                  <a:schemeClr val="bg2"/>
                </a:solidFill>
                <a:latin typeface="Menlo" panose="020B0609030804020204" pitchFamily="49" charset="0"/>
              </a:rPr>
              <a:t> # tests in tests/ subdir.</a:t>
            </a:r>
          </a:p>
          <a:p>
            <a:r>
              <a:rPr lang="en-US" sz="1400" b="1" dirty="0">
                <a:solidFill>
                  <a:schemeClr val="bg2"/>
                </a:solidFill>
                <a:latin typeface="Menlo" panose="020B0609030804020204" pitchFamily="49" charset="0"/>
              </a:rPr>
              <a:t>tox</a:t>
            </a:r>
          </a:p>
        </p:txBody>
      </p:sp>
      <p:sp>
        <p:nvSpPr>
          <p:cNvPr id="9" name="Rectangle 8">
            <a:extLst>
              <a:ext uri="{FF2B5EF4-FFF2-40B4-BE49-F238E27FC236}">
                <a16:creationId xmlns:a16="http://schemas.microsoft.com/office/drawing/2014/main" id="{1006434A-0222-5643-8057-D12E2DDA8E3D}"/>
              </a:ext>
            </a:extLst>
          </p:cNvPr>
          <p:cNvSpPr/>
          <p:nvPr/>
        </p:nvSpPr>
        <p:spPr>
          <a:xfrm>
            <a:off x="571671" y="1841242"/>
            <a:ext cx="8059652" cy="5016758"/>
          </a:xfrm>
          <a:prstGeom prst="rect">
            <a:avLst/>
          </a:prstGeom>
          <a:solidFill>
            <a:schemeClr val="tx1">
              <a:lumMod val="50000"/>
              <a:lumOff val="50000"/>
            </a:schemeClr>
          </a:solidFill>
        </p:spPr>
        <p:txBody>
          <a:bodyPr wrap="square">
            <a:spAutoFit/>
          </a:bodyPr>
          <a:lstStyle/>
          <a:p>
            <a:r>
              <a:rPr lang="en-US" sz="1600" b="1" dirty="0">
                <a:solidFill>
                  <a:schemeClr val="bg2"/>
                </a:solidFill>
              </a:rPr>
              <a:t>default run-test: commands[0] | </a:t>
            </a:r>
            <a:r>
              <a:rPr lang="en-US" sz="1600" b="1" dirty="0" err="1">
                <a:solidFill>
                  <a:schemeClr val="bg2"/>
                </a:solidFill>
              </a:rPr>
              <a:t>pytest</a:t>
            </a:r>
            <a:endParaRPr lang="en-US" sz="1600" b="1" dirty="0">
              <a:solidFill>
                <a:schemeClr val="bg2"/>
              </a:solidFill>
            </a:endParaRPr>
          </a:p>
          <a:p>
            <a:r>
              <a:rPr lang="en-US" sz="1600" b="1" dirty="0">
                <a:solidFill>
                  <a:schemeClr val="bg2"/>
                </a:solidFill>
              </a:rPr>
              <a:t>======================= test session starts ========================</a:t>
            </a:r>
          </a:p>
          <a:p>
            <a:r>
              <a:rPr lang="en-US" sz="1600" b="1" dirty="0">
                <a:solidFill>
                  <a:schemeClr val="bg2"/>
                </a:solidFill>
              </a:rPr>
              <a:t>platform </a:t>
            </a:r>
            <a:r>
              <a:rPr lang="en-US" sz="1600" b="1" dirty="0" err="1">
                <a:solidFill>
                  <a:schemeClr val="bg2"/>
                </a:solidFill>
              </a:rPr>
              <a:t>darwin</a:t>
            </a:r>
            <a:r>
              <a:rPr lang="en-US" sz="1600" b="1" dirty="0">
                <a:solidFill>
                  <a:schemeClr val="bg2"/>
                </a:solidFill>
              </a:rPr>
              <a:t> -- Python 3.9.0, pytest-6.2.2, py-1.10.0, pluggy-0.13.1 -- plugins: cov-2.11.1</a:t>
            </a:r>
          </a:p>
          <a:p>
            <a:r>
              <a:rPr lang="en-US" sz="1600" b="1" i="1" dirty="0">
                <a:solidFill>
                  <a:schemeClr val="bg2"/>
                </a:solidFill>
              </a:rPr>
              <a:t>collected 2 items                                                  </a:t>
            </a:r>
            <a:br>
              <a:rPr lang="en-US" sz="1600" b="1" dirty="0">
                <a:solidFill>
                  <a:schemeClr val="bg2"/>
                </a:solidFill>
              </a:rPr>
            </a:br>
            <a:endParaRPr lang="en-US" sz="1600" b="1" dirty="0">
              <a:solidFill>
                <a:schemeClr val="bg2"/>
              </a:solidFill>
            </a:endParaRPr>
          </a:p>
          <a:p>
            <a:r>
              <a:rPr lang="en-US" sz="1600" b="1" dirty="0">
                <a:solidFill>
                  <a:schemeClr val="bg2"/>
                </a:solidFill>
              </a:rPr>
              <a:t>tests/</a:t>
            </a:r>
            <a:r>
              <a:rPr lang="en-US" sz="1600" b="1" dirty="0" err="1">
                <a:solidFill>
                  <a:schemeClr val="bg2"/>
                </a:solidFill>
              </a:rPr>
              <a:t>test_skeleton.py</a:t>
            </a:r>
            <a:r>
              <a:rPr lang="en-US" sz="1600" b="1" dirty="0">
                <a:solidFill>
                  <a:schemeClr val="bg2"/>
                </a:solidFill>
              </a:rPr>
              <a:t>::</a:t>
            </a:r>
            <a:r>
              <a:rPr lang="en-US" sz="1600" b="1" dirty="0" err="1">
                <a:solidFill>
                  <a:schemeClr val="bg2"/>
                </a:solidFill>
              </a:rPr>
              <a:t>test_fib</a:t>
            </a:r>
            <a:r>
              <a:rPr lang="en-US" sz="1600" b="1" dirty="0">
                <a:solidFill>
                  <a:schemeClr val="bg2"/>
                </a:solidFill>
              </a:rPr>
              <a:t> </a:t>
            </a:r>
            <a:r>
              <a:rPr lang="en-US" sz="1600" b="1" dirty="0">
                <a:solidFill>
                  <a:srgbClr val="15FF04"/>
                </a:solidFill>
              </a:rPr>
              <a:t>PASSED                      [ 50%]</a:t>
            </a:r>
          </a:p>
          <a:p>
            <a:r>
              <a:rPr lang="en-US" sz="1600" b="1" dirty="0">
                <a:solidFill>
                  <a:schemeClr val="bg2"/>
                </a:solidFill>
              </a:rPr>
              <a:t>tests/</a:t>
            </a:r>
            <a:r>
              <a:rPr lang="en-US" sz="1600" b="1" dirty="0" err="1">
                <a:solidFill>
                  <a:schemeClr val="bg2"/>
                </a:solidFill>
              </a:rPr>
              <a:t>test_skeleton.py</a:t>
            </a:r>
            <a:r>
              <a:rPr lang="en-US" sz="1600" b="1" dirty="0">
                <a:solidFill>
                  <a:schemeClr val="bg2"/>
                </a:solidFill>
              </a:rPr>
              <a:t>::</a:t>
            </a:r>
            <a:r>
              <a:rPr lang="en-US" sz="1600" b="1" dirty="0" err="1">
                <a:solidFill>
                  <a:schemeClr val="bg2"/>
                </a:solidFill>
              </a:rPr>
              <a:t>test_main</a:t>
            </a:r>
            <a:r>
              <a:rPr lang="en-US" sz="1600" b="1" dirty="0">
                <a:solidFill>
                  <a:schemeClr val="bg2"/>
                </a:solidFill>
              </a:rPr>
              <a:t> </a:t>
            </a:r>
            <a:r>
              <a:rPr lang="en-US" sz="1600" b="1" dirty="0">
                <a:solidFill>
                  <a:srgbClr val="15FF04"/>
                </a:solidFill>
              </a:rPr>
              <a:t>PASSED                     [100%]</a:t>
            </a:r>
            <a:br>
              <a:rPr lang="en-US" sz="1600" b="1" dirty="0">
                <a:solidFill>
                  <a:schemeClr val="bg2"/>
                </a:solidFill>
              </a:rPr>
            </a:br>
            <a:endParaRPr lang="en-US" sz="1600" b="1" dirty="0">
              <a:solidFill>
                <a:schemeClr val="bg2"/>
              </a:solidFill>
            </a:endParaRPr>
          </a:p>
          <a:p>
            <a:r>
              <a:rPr lang="en-US" sz="1600" b="1" dirty="0">
                <a:solidFill>
                  <a:schemeClr val="bg2"/>
                </a:solidFill>
              </a:rPr>
              <a:t>---------- coverage: platform </a:t>
            </a:r>
            <a:r>
              <a:rPr lang="en-US" sz="1600" b="1" dirty="0" err="1">
                <a:solidFill>
                  <a:schemeClr val="bg2"/>
                </a:solidFill>
              </a:rPr>
              <a:t>darwin</a:t>
            </a:r>
            <a:r>
              <a:rPr lang="en-US" sz="1600" b="1" dirty="0">
                <a:solidFill>
                  <a:schemeClr val="bg2"/>
                </a:solidFill>
              </a:rPr>
              <a:t>, python 3.9.0-final-0 -----------</a:t>
            </a:r>
          </a:p>
          <a:p>
            <a:r>
              <a:rPr lang="en-US" sz="1600" b="1" dirty="0">
                <a:solidFill>
                  <a:schemeClr val="bg2"/>
                </a:solidFill>
              </a:rPr>
              <a:t>Name                      </a:t>
            </a:r>
            <a:r>
              <a:rPr lang="en-US" sz="1600" b="1" dirty="0" err="1">
                <a:solidFill>
                  <a:schemeClr val="bg2"/>
                </a:solidFill>
              </a:rPr>
              <a:t>Stmts</a:t>
            </a:r>
            <a:r>
              <a:rPr lang="en-US" sz="1600" b="1" dirty="0">
                <a:solidFill>
                  <a:schemeClr val="bg2"/>
                </a:solidFill>
              </a:rPr>
              <a:t>   Miss Branch </a:t>
            </a:r>
            <a:r>
              <a:rPr lang="en-US" sz="1600" b="1" dirty="0" err="1">
                <a:solidFill>
                  <a:schemeClr val="bg2"/>
                </a:solidFill>
              </a:rPr>
              <a:t>BrPart</a:t>
            </a:r>
            <a:r>
              <a:rPr lang="en-US" sz="1600" b="1" dirty="0">
                <a:solidFill>
                  <a:schemeClr val="bg2"/>
                </a:solidFill>
              </a:rPr>
              <a:t>  Cover   Missing</a:t>
            </a:r>
          </a:p>
          <a:p>
            <a:r>
              <a:rPr lang="en-US" sz="1600" b="1" dirty="0">
                <a:solidFill>
                  <a:schemeClr val="bg2"/>
                </a:solidFill>
              </a:rPr>
              <a:t>---------------------------------------------------------------------</a:t>
            </a:r>
          </a:p>
          <a:p>
            <a:r>
              <a:rPr lang="en-US" sz="1600" b="1" dirty="0" err="1">
                <a:solidFill>
                  <a:schemeClr val="bg2"/>
                </a:solidFill>
              </a:rPr>
              <a:t>src</a:t>
            </a:r>
            <a:r>
              <a:rPr lang="en-US" sz="1600" b="1" dirty="0">
                <a:solidFill>
                  <a:schemeClr val="bg2"/>
                </a:solidFill>
              </a:rPr>
              <a:t>/</a:t>
            </a:r>
            <a:r>
              <a:rPr lang="en-US" sz="1600" b="1" dirty="0" err="1">
                <a:solidFill>
                  <a:schemeClr val="bg2"/>
                </a:solidFill>
              </a:rPr>
              <a:t>autoqct</a:t>
            </a:r>
            <a:r>
              <a:rPr lang="en-US" sz="1600" b="1" dirty="0">
                <a:solidFill>
                  <a:schemeClr val="bg2"/>
                </a:solidFill>
              </a:rPr>
              <a:t>/__</a:t>
            </a:r>
            <a:r>
              <a:rPr lang="en-US" sz="1600" b="1" dirty="0" err="1">
                <a:solidFill>
                  <a:schemeClr val="bg2"/>
                </a:solidFill>
              </a:rPr>
              <a:t>init</a:t>
            </a:r>
            <a:r>
              <a:rPr lang="en-US" sz="1600" b="1" dirty="0">
                <a:solidFill>
                  <a:schemeClr val="bg2"/>
                </a:solidFill>
              </a:rPr>
              <a:t>__.</a:t>
            </a:r>
            <a:r>
              <a:rPr lang="en-US" sz="1600" b="1" dirty="0" err="1">
                <a:solidFill>
                  <a:schemeClr val="bg2"/>
                </a:solidFill>
              </a:rPr>
              <a:t>py</a:t>
            </a:r>
            <a:r>
              <a:rPr lang="en-US" sz="1600" b="1" dirty="0">
                <a:solidFill>
                  <a:schemeClr val="bg2"/>
                </a:solidFill>
              </a:rPr>
              <a:t>       6      0      0      0   100%</a:t>
            </a:r>
          </a:p>
          <a:p>
            <a:r>
              <a:rPr lang="en-US" sz="1600" b="1" dirty="0" err="1">
                <a:solidFill>
                  <a:schemeClr val="bg2"/>
                </a:solidFill>
              </a:rPr>
              <a:t>src</a:t>
            </a:r>
            <a:r>
              <a:rPr lang="en-US" sz="1600" b="1" dirty="0">
                <a:solidFill>
                  <a:schemeClr val="bg2"/>
                </a:solidFill>
              </a:rPr>
              <a:t>/</a:t>
            </a:r>
            <a:r>
              <a:rPr lang="en-US" sz="1600" b="1" dirty="0" err="1">
                <a:solidFill>
                  <a:schemeClr val="bg2"/>
                </a:solidFill>
              </a:rPr>
              <a:t>autoqct</a:t>
            </a:r>
            <a:r>
              <a:rPr lang="en-US" sz="1600" b="1" dirty="0">
                <a:solidFill>
                  <a:schemeClr val="bg2"/>
                </a:solidFill>
              </a:rPr>
              <a:t>/</a:t>
            </a:r>
            <a:r>
              <a:rPr lang="en-US" sz="1600" b="1" dirty="0" err="1">
                <a:solidFill>
                  <a:schemeClr val="bg2"/>
                </a:solidFill>
              </a:rPr>
              <a:t>skeleton.py</a:t>
            </a:r>
            <a:r>
              <a:rPr lang="en-US" sz="1600" b="1" dirty="0">
                <a:solidFill>
                  <a:schemeClr val="bg2"/>
                </a:solidFill>
              </a:rPr>
              <a:t>      32      1      2      0    97%   135</a:t>
            </a:r>
          </a:p>
          <a:p>
            <a:r>
              <a:rPr lang="en-US" sz="1600" b="1" dirty="0">
                <a:solidFill>
                  <a:schemeClr val="bg2"/>
                </a:solidFill>
              </a:rPr>
              <a:t>---------------------------------------------------------------------</a:t>
            </a:r>
          </a:p>
          <a:p>
            <a:r>
              <a:rPr lang="en-US" sz="1600" b="1" dirty="0">
                <a:solidFill>
                  <a:schemeClr val="bg2"/>
                </a:solidFill>
              </a:rPr>
              <a:t>TOTAL                        38      1      2      0    98%</a:t>
            </a:r>
          </a:p>
          <a:p>
            <a:endParaRPr lang="en-US" sz="1600" b="1" dirty="0">
              <a:solidFill>
                <a:schemeClr val="bg2"/>
              </a:solidFill>
            </a:endParaRPr>
          </a:p>
          <a:p>
            <a:r>
              <a:rPr lang="en-US" sz="1600" b="1" dirty="0">
                <a:solidFill>
                  <a:schemeClr val="bg2"/>
                </a:solidFill>
              </a:rPr>
              <a:t>======================== 2 passed in 0.07s =========================</a:t>
            </a:r>
          </a:p>
          <a:p>
            <a:r>
              <a:rPr lang="en-US" sz="1600" b="1" dirty="0">
                <a:solidFill>
                  <a:srgbClr val="15FF04"/>
                </a:solidFill>
              </a:rPr>
              <a:t>  default: commands succeeded</a:t>
            </a:r>
          </a:p>
          <a:p>
            <a:r>
              <a:rPr lang="en-US" sz="1600" b="1" dirty="0">
                <a:solidFill>
                  <a:srgbClr val="15FF04"/>
                </a:solidFill>
              </a:rPr>
              <a:t>  congratulations :)</a:t>
            </a:r>
          </a:p>
        </p:txBody>
      </p:sp>
      <p:pic>
        <p:nvPicPr>
          <p:cNvPr id="1026" name="Picture 2" descr="PyScaffold logo">
            <a:extLst>
              <a:ext uri="{FF2B5EF4-FFF2-40B4-BE49-F238E27FC236}">
                <a16:creationId xmlns:a16="http://schemas.microsoft.com/office/drawing/2014/main" id="{8DE024FF-8A6C-8349-96BC-2D461D402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4773" y="280218"/>
            <a:ext cx="2742381" cy="27423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90A92A-19CD-6A4A-929F-6D023A8342FB}"/>
              </a:ext>
            </a:extLst>
          </p:cNvPr>
          <p:cNvSpPr txBox="1"/>
          <p:nvPr/>
        </p:nvSpPr>
        <p:spPr>
          <a:xfrm>
            <a:off x="9207795" y="3570866"/>
            <a:ext cx="2530438" cy="433965"/>
          </a:xfrm>
          <a:prstGeom prst="rect">
            <a:avLst/>
          </a:prstGeom>
          <a:noFill/>
        </p:spPr>
        <p:txBody>
          <a:bodyPr wrap="square" lIns="118872" tIns="91440" rIns="118872" bIns="91440" rtlCol="0" anchor="ctr" anchorCtr="0">
            <a:spAutoFit/>
          </a:bodyPr>
          <a:lstStyle/>
          <a:p>
            <a:pPr algn="l">
              <a:lnSpc>
                <a:spcPct val="90000"/>
              </a:lnSpc>
            </a:pPr>
            <a:r>
              <a:rPr lang="en-US" dirty="0" err="1">
                <a:hlinkClick r:id="rId4"/>
              </a:rPr>
              <a:t>pyscaffold.org</a:t>
            </a:r>
            <a:endParaRPr lang="en-US" dirty="0"/>
          </a:p>
        </p:txBody>
      </p:sp>
    </p:spTree>
    <p:extLst>
      <p:ext uri="{BB962C8B-B14F-4D97-AF65-F5344CB8AC3E}">
        <p14:creationId xmlns:p14="http://schemas.microsoft.com/office/powerpoint/2010/main" val="2173799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Toy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450592" y="868680"/>
            <a:ext cx="4596482" cy="2246769"/>
          </a:xfrm>
          <a:prstGeom prst="rect">
            <a:avLst/>
          </a:prstGeom>
          <a:solidFill>
            <a:schemeClr val="tx1">
              <a:lumMod val="50000"/>
              <a:lumOff val="50000"/>
            </a:schemeClr>
          </a:solidFill>
        </p:spPr>
        <p:txBody>
          <a:bodyPr wrap="square">
            <a:spAutoFit/>
          </a:bodyPr>
          <a:lstStyle/>
          <a:p>
            <a:r>
              <a:rPr lang="en-US" sz="1400" b="1" dirty="0">
                <a:solidFill>
                  <a:schemeClr val="bg2"/>
                </a:solidFill>
                <a:latin typeface="Menlo" panose="020B0609030804020204" pitchFamily="49" charset="0"/>
              </a:rPr>
              <a:t>cat &gt;</a:t>
            </a:r>
            <a:r>
              <a:rPr lang="en-US" sz="1400" b="1" dirty="0" err="1">
                <a:solidFill>
                  <a:schemeClr val="bg2"/>
                </a:solidFill>
                <a:latin typeface="Menlo" panose="020B0609030804020204" pitchFamily="49" charset="0"/>
              </a:rPr>
              <a:t>CMakeLists.txt</a:t>
            </a:r>
            <a:r>
              <a:rPr lang="en-US" sz="1400" b="1" dirty="0">
                <a:solidFill>
                  <a:schemeClr val="bg2"/>
                </a:solidFill>
                <a:latin typeface="Menlo" panose="020B0609030804020204" pitchFamily="49" charset="0"/>
              </a:rPr>
              <a:t> &lt;&lt;.</a:t>
            </a:r>
          </a:p>
          <a:p>
            <a:r>
              <a:rPr lang="en-US" sz="1400" dirty="0" err="1">
                <a:solidFill>
                  <a:schemeClr val="bg2"/>
                </a:solidFill>
              </a:rPr>
              <a:t>cmake_minimum_required</a:t>
            </a:r>
            <a:r>
              <a:rPr lang="en-US" sz="1400" dirty="0">
                <a:solidFill>
                  <a:schemeClr val="bg2"/>
                </a:solidFill>
              </a:rPr>
              <a:t>(VERSION 3.8)</a:t>
            </a:r>
          </a:p>
          <a:p>
            <a:r>
              <a:rPr lang="en-US" sz="1400" dirty="0">
                <a:solidFill>
                  <a:schemeClr val="bg2"/>
                </a:solidFill>
              </a:rPr>
              <a:t>project( blank )</a:t>
            </a:r>
          </a:p>
          <a:p>
            <a:r>
              <a:rPr lang="en-US" sz="1400" dirty="0">
                <a:solidFill>
                  <a:schemeClr val="bg2"/>
                </a:solidFill>
              </a:rPr>
              <a:t>set(CMAKE_CXX_STANDARD 11)</a:t>
            </a:r>
          </a:p>
          <a:p>
            <a:r>
              <a:rPr lang="en-US" sz="1400" dirty="0">
                <a:solidFill>
                  <a:schemeClr val="bg2"/>
                </a:solidFill>
              </a:rPr>
              <a:t>set(CMAKE_CXX_STANDARD_REQUIRED ON)</a:t>
            </a:r>
          </a:p>
          <a:p>
            <a:r>
              <a:rPr lang="en-US" sz="1400" dirty="0">
                <a:solidFill>
                  <a:schemeClr val="bg2"/>
                </a:solidFill>
              </a:rPr>
              <a:t>include(</a:t>
            </a:r>
            <a:r>
              <a:rPr lang="en-US" sz="1400" dirty="0" err="1">
                <a:solidFill>
                  <a:schemeClr val="bg2"/>
                </a:solidFill>
              </a:rPr>
              <a:t>blt</a:t>
            </a:r>
            <a:r>
              <a:rPr lang="en-US" sz="1400" dirty="0">
                <a:solidFill>
                  <a:schemeClr val="bg2"/>
                </a:solidFill>
              </a:rPr>
              <a:t>/</a:t>
            </a:r>
            <a:r>
              <a:rPr lang="en-US" sz="1400" dirty="0" err="1">
                <a:solidFill>
                  <a:schemeClr val="bg2"/>
                </a:solidFill>
              </a:rPr>
              <a:t>SetupBLT.cmake</a:t>
            </a:r>
            <a:r>
              <a:rPr lang="en-US" sz="1400" dirty="0">
                <a:solidFill>
                  <a:schemeClr val="bg2"/>
                </a:solidFill>
              </a:rPr>
              <a:t>)</a:t>
            </a:r>
          </a:p>
          <a:p>
            <a:r>
              <a:rPr lang="en-US" sz="1400" b="1" dirty="0">
                <a:solidFill>
                  <a:schemeClr val="bg2"/>
                </a:solidFill>
                <a:latin typeface="Menlo" panose="020B0609030804020204" pitchFamily="49" charset="0"/>
              </a:rPr>
              <a:t>.</a:t>
            </a:r>
          </a:p>
          <a:p>
            <a:r>
              <a:rPr lang="en-US" sz="1400" b="1" dirty="0">
                <a:solidFill>
                  <a:schemeClr val="bg2"/>
                </a:solidFill>
                <a:latin typeface="Menlo" panose="020B0609030804020204" pitchFamily="49" charset="0"/>
              </a:rPr>
              <a:t>git clone https://</a:t>
            </a:r>
            <a:r>
              <a:rPr lang="en-US" sz="1400" b="1" dirty="0" err="1">
                <a:solidFill>
                  <a:schemeClr val="bg2"/>
                </a:solidFill>
                <a:latin typeface="Menlo" panose="020B0609030804020204" pitchFamily="49" charset="0"/>
              </a:rPr>
              <a:t>github.com</a:t>
            </a:r>
            <a:r>
              <a:rPr lang="en-US" sz="1400" b="1" dirty="0">
                <a:solidFill>
                  <a:schemeClr val="bg2"/>
                </a:solidFill>
                <a:latin typeface="Menlo" panose="020B0609030804020204" pitchFamily="49" charset="0"/>
              </a:rPr>
              <a:t>/LLNL/</a:t>
            </a:r>
            <a:r>
              <a:rPr lang="en-US" sz="1400" b="1" dirty="0" err="1">
                <a:solidFill>
                  <a:schemeClr val="bg2"/>
                </a:solidFill>
                <a:latin typeface="Menlo" panose="020B0609030804020204" pitchFamily="49" charset="0"/>
              </a:rPr>
              <a:t>blt</a:t>
            </a:r>
            <a:r>
              <a:rPr lang="en-US" sz="1400" b="1" dirty="0">
                <a:solidFill>
                  <a:schemeClr val="bg2"/>
                </a:solidFill>
                <a:latin typeface="Menlo" panose="020B0609030804020204" pitchFamily="49" charset="0"/>
              </a:rPr>
              <a:t>/</a:t>
            </a:r>
          </a:p>
          <a:p>
            <a:r>
              <a:rPr lang="en-US" sz="1400" b="1" dirty="0" err="1">
                <a:solidFill>
                  <a:schemeClr val="bg2"/>
                </a:solidFill>
                <a:latin typeface="Menlo" panose="020B0609030804020204" pitchFamily="49" charset="0"/>
              </a:rPr>
              <a:t>mkdir</a:t>
            </a:r>
            <a:r>
              <a:rPr lang="en-US" sz="1400" b="1" dirty="0">
                <a:solidFill>
                  <a:schemeClr val="bg2"/>
                </a:solidFill>
                <a:latin typeface="Menlo" panose="020B0609030804020204" pitchFamily="49" charset="0"/>
              </a:rPr>
              <a:t> build &amp;&amp; cd build</a:t>
            </a:r>
          </a:p>
          <a:p>
            <a:r>
              <a:rPr lang="en-US" sz="1400" b="1" dirty="0">
                <a:solidFill>
                  <a:schemeClr val="bg2"/>
                </a:solidFill>
                <a:latin typeface="Menlo" panose="020B0609030804020204" pitchFamily="49" charset="0"/>
              </a:rPr>
              <a:t>make –j &amp;&amp; make test</a:t>
            </a:r>
          </a:p>
        </p:txBody>
      </p:sp>
      <p:sp>
        <p:nvSpPr>
          <p:cNvPr id="9" name="Rectangle 8">
            <a:extLst>
              <a:ext uri="{FF2B5EF4-FFF2-40B4-BE49-F238E27FC236}">
                <a16:creationId xmlns:a16="http://schemas.microsoft.com/office/drawing/2014/main" id="{1006434A-0222-5643-8057-D12E2DDA8E3D}"/>
              </a:ext>
            </a:extLst>
          </p:cNvPr>
          <p:cNvSpPr/>
          <p:nvPr/>
        </p:nvSpPr>
        <p:spPr>
          <a:xfrm>
            <a:off x="450167" y="3243405"/>
            <a:ext cx="8059652" cy="3046988"/>
          </a:xfrm>
          <a:prstGeom prst="rect">
            <a:avLst/>
          </a:prstGeom>
          <a:solidFill>
            <a:schemeClr val="tx1">
              <a:lumMod val="50000"/>
              <a:lumOff val="50000"/>
            </a:schemeClr>
          </a:solidFill>
        </p:spPr>
        <p:txBody>
          <a:bodyPr wrap="square">
            <a:spAutoFit/>
          </a:bodyPr>
          <a:lstStyle/>
          <a:p>
            <a:r>
              <a:rPr lang="en-US" sz="1600" b="1" dirty="0">
                <a:solidFill>
                  <a:schemeClr val="bg1"/>
                </a:solidFill>
              </a:rPr>
              <a:t>...</a:t>
            </a:r>
          </a:p>
          <a:p>
            <a:r>
              <a:rPr lang="en-US" sz="1600" b="1" dirty="0">
                <a:solidFill>
                  <a:schemeClr val="bg1"/>
                </a:solidFill>
              </a:rPr>
              <a:t>[100%] </a:t>
            </a:r>
            <a:r>
              <a:rPr lang="en-US" sz="1600" b="1" dirty="0">
                <a:solidFill>
                  <a:srgbClr val="15FF04"/>
                </a:solidFill>
              </a:rPr>
              <a:t>Linking CXX executable ../../../tests/</a:t>
            </a:r>
            <a:r>
              <a:rPr lang="en-US" sz="1600" b="1" dirty="0" err="1">
                <a:solidFill>
                  <a:srgbClr val="15FF04"/>
                </a:solidFill>
              </a:rPr>
              <a:t>blt_gtest_smoke</a:t>
            </a:r>
            <a:endParaRPr lang="en-US" sz="1600" b="1" dirty="0">
              <a:solidFill>
                <a:srgbClr val="15FF04"/>
              </a:solidFill>
            </a:endParaRPr>
          </a:p>
          <a:p>
            <a:r>
              <a:rPr lang="en-US" sz="1600" b="1" dirty="0">
                <a:solidFill>
                  <a:schemeClr val="bg1"/>
                </a:solidFill>
              </a:rPr>
              <a:t>[100%] Built target </a:t>
            </a:r>
            <a:r>
              <a:rPr lang="en-US" sz="1600" b="1" dirty="0" err="1">
                <a:solidFill>
                  <a:schemeClr val="bg1"/>
                </a:solidFill>
              </a:rPr>
              <a:t>blt_gtest_smoke</a:t>
            </a:r>
            <a:endParaRPr lang="en-US" sz="1600" b="1" dirty="0">
              <a:solidFill>
                <a:schemeClr val="bg1"/>
              </a:solidFill>
            </a:endParaRPr>
          </a:p>
          <a:p>
            <a:r>
              <a:rPr lang="en-US" sz="1600" b="1" dirty="0">
                <a:solidFill>
                  <a:schemeClr val="bg1"/>
                </a:solidFill>
              </a:rPr>
              <a:t>mac0103234:build 99r$ make test</a:t>
            </a:r>
          </a:p>
          <a:p>
            <a:r>
              <a:rPr lang="en-US" sz="1600" b="1" dirty="0">
                <a:solidFill>
                  <a:schemeClr val="bg1"/>
                </a:solidFill>
              </a:rPr>
              <a:t>Running tests...</a:t>
            </a:r>
          </a:p>
          <a:p>
            <a:r>
              <a:rPr lang="en-US" sz="1600" b="1" dirty="0">
                <a:solidFill>
                  <a:schemeClr val="bg1"/>
                </a:solidFill>
              </a:rPr>
              <a:t>Test project /Users/99r/work/</a:t>
            </a:r>
            <a:r>
              <a:rPr lang="en-US" sz="1600" b="1" dirty="0" err="1">
                <a:solidFill>
                  <a:schemeClr val="bg1"/>
                </a:solidFill>
              </a:rPr>
              <a:t>autoQCT</a:t>
            </a:r>
            <a:r>
              <a:rPr lang="en-US" sz="1600" b="1" dirty="0">
                <a:solidFill>
                  <a:schemeClr val="bg1"/>
                </a:solidFill>
              </a:rPr>
              <a:t>/</a:t>
            </a:r>
            <a:r>
              <a:rPr lang="en-US" sz="1600" b="1" dirty="0" err="1">
                <a:solidFill>
                  <a:schemeClr val="bg1"/>
                </a:solidFill>
              </a:rPr>
              <a:t>blank_project</a:t>
            </a:r>
            <a:r>
              <a:rPr lang="en-US" sz="1600" b="1" dirty="0">
                <a:solidFill>
                  <a:schemeClr val="bg1"/>
                </a:solidFill>
              </a:rPr>
              <a:t>/build</a:t>
            </a:r>
          </a:p>
          <a:p>
            <a:r>
              <a:rPr lang="en-US" sz="1600" b="1" dirty="0">
                <a:solidFill>
                  <a:schemeClr val="bg1"/>
                </a:solidFill>
              </a:rPr>
              <a:t>    Start 1: </a:t>
            </a:r>
            <a:r>
              <a:rPr lang="en-US" sz="1600" b="1" dirty="0" err="1">
                <a:solidFill>
                  <a:schemeClr val="bg1"/>
                </a:solidFill>
              </a:rPr>
              <a:t>blt_gtest_smoke</a:t>
            </a:r>
            <a:endParaRPr lang="en-US" sz="1600" b="1" dirty="0">
              <a:solidFill>
                <a:schemeClr val="bg1"/>
              </a:solidFill>
            </a:endParaRPr>
          </a:p>
          <a:p>
            <a:r>
              <a:rPr lang="en-US" sz="1600" b="1" dirty="0">
                <a:solidFill>
                  <a:schemeClr val="bg1"/>
                </a:solidFill>
              </a:rPr>
              <a:t>1/1 Test #1: </a:t>
            </a:r>
            <a:r>
              <a:rPr lang="en-US" sz="1600" b="1" dirty="0" err="1">
                <a:solidFill>
                  <a:schemeClr val="bg1"/>
                </a:solidFill>
              </a:rPr>
              <a:t>blt_gtest_smoke</a:t>
            </a:r>
            <a:r>
              <a:rPr lang="en-US" sz="1600" b="1" dirty="0">
                <a:solidFill>
                  <a:schemeClr val="bg1"/>
                </a:solidFill>
              </a:rPr>
              <a:t> ..................   Passed    0.46 sec</a:t>
            </a:r>
          </a:p>
          <a:p>
            <a:endParaRPr lang="en-US" sz="1600" b="1" dirty="0">
              <a:solidFill>
                <a:schemeClr val="bg1"/>
              </a:solidFill>
            </a:endParaRPr>
          </a:p>
          <a:p>
            <a:r>
              <a:rPr lang="en-US" sz="1600" b="1" dirty="0">
                <a:solidFill>
                  <a:srgbClr val="15FF04"/>
                </a:solidFill>
              </a:rPr>
              <a:t>100% tests passed</a:t>
            </a:r>
            <a:r>
              <a:rPr lang="en-US" sz="1600" b="1" dirty="0">
                <a:solidFill>
                  <a:schemeClr val="bg1"/>
                </a:solidFill>
              </a:rPr>
              <a:t>, 0 tests failed out of 1</a:t>
            </a:r>
          </a:p>
          <a:p>
            <a:endParaRPr lang="en-US" sz="1600" b="1" dirty="0">
              <a:solidFill>
                <a:schemeClr val="bg1"/>
              </a:solidFill>
            </a:endParaRPr>
          </a:p>
          <a:p>
            <a:r>
              <a:rPr lang="en-US" sz="1600" b="1" dirty="0">
                <a:solidFill>
                  <a:schemeClr val="bg1"/>
                </a:solidFill>
              </a:rPr>
              <a:t>Total Test time (real) =   0.46 sec</a:t>
            </a:r>
          </a:p>
        </p:txBody>
      </p:sp>
      <p:pic>
        <p:nvPicPr>
          <p:cNvPr id="2050" name="Picture 2" descr="BLT">
            <a:extLst>
              <a:ext uri="{FF2B5EF4-FFF2-40B4-BE49-F238E27FC236}">
                <a16:creationId xmlns:a16="http://schemas.microsoft.com/office/drawing/2014/main" id="{F84D9ECA-1B57-A54E-A577-FC9E19AE95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3725" y="420500"/>
            <a:ext cx="3372223" cy="22130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BE4D80-B84A-D24B-8C7E-529A4A226712}"/>
              </a:ext>
            </a:extLst>
          </p:cNvPr>
          <p:cNvSpPr txBox="1"/>
          <p:nvPr/>
        </p:nvSpPr>
        <p:spPr>
          <a:xfrm>
            <a:off x="6664617" y="2583825"/>
            <a:ext cx="2530438" cy="433965"/>
          </a:xfrm>
          <a:prstGeom prst="rect">
            <a:avLst/>
          </a:prstGeom>
          <a:noFill/>
        </p:spPr>
        <p:txBody>
          <a:bodyPr wrap="square" lIns="118872" tIns="91440" rIns="118872" bIns="91440" rtlCol="0" anchor="ctr" anchorCtr="0">
            <a:spAutoFit/>
          </a:bodyPr>
          <a:lstStyle/>
          <a:p>
            <a:pPr>
              <a:lnSpc>
                <a:spcPct val="90000"/>
              </a:lnSpc>
            </a:pPr>
            <a:r>
              <a:rPr lang="en-US" dirty="0" err="1">
                <a:hlinkClick r:id="rId4"/>
              </a:rPr>
              <a:t>llnl-blt.readthedocs.io</a:t>
            </a:r>
            <a:endParaRPr lang="en-US" dirty="0"/>
          </a:p>
        </p:txBody>
      </p:sp>
    </p:spTree>
    <p:extLst>
      <p:ext uri="{BB962C8B-B14F-4D97-AF65-F5344CB8AC3E}">
        <p14:creationId xmlns:p14="http://schemas.microsoft.com/office/powerpoint/2010/main" val="2582852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p:txBody>
          <a:bodyPr/>
          <a:lstStyle/>
          <a:p>
            <a:r>
              <a:rPr lang="en-US" dirty="0"/>
              <a:t>Going Further</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p:txBody>
          <a:bodyPr/>
          <a:lstStyle/>
          <a:p>
            <a:r>
              <a:rPr lang="en-US" sz="2800" dirty="0"/>
              <a:t>C, C++, Fortran</a:t>
            </a:r>
          </a:p>
          <a:p>
            <a:pPr lvl="1"/>
            <a:r>
              <a:rPr lang="en-US" sz="2400" dirty="0"/>
              <a:t>Running and Reporting Tests: </a:t>
            </a:r>
            <a:r>
              <a:rPr lang="en-US" sz="2400" dirty="0" err="1"/>
              <a:t>ctest</a:t>
            </a:r>
            <a:r>
              <a:rPr lang="en-US" sz="2400" dirty="0"/>
              <a:t> / </a:t>
            </a:r>
            <a:r>
              <a:rPr lang="en-US" sz="2400" dirty="0" err="1"/>
              <a:t>cdash</a:t>
            </a:r>
            <a:endParaRPr lang="en-US" sz="2400" dirty="0"/>
          </a:p>
          <a:p>
            <a:pPr lvl="1"/>
            <a:r>
              <a:rPr lang="en-US" sz="2400" dirty="0"/>
              <a:t>Code Coverage: </a:t>
            </a:r>
            <a:r>
              <a:rPr lang="en-US" sz="2400" dirty="0" err="1"/>
              <a:t>gcov</a:t>
            </a:r>
            <a:r>
              <a:rPr lang="en-US" sz="2400" dirty="0"/>
              <a:t> / </a:t>
            </a:r>
            <a:r>
              <a:rPr lang="en-US" sz="2400" dirty="0" err="1"/>
              <a:t>lcov</a:t>
            </a:r>
            <a:r>
              <a:rPr lang="en-US" sz="2400" dirty="0"/>
              <a:t> (C, C++, Fortran)</a:t>
            </a:r>
          </a:p>
          <a:p>
            <a:pPr lvl="1"/>
            <a:r>
              <a:rPr lang="en-US" sz="2400" dirty="0"/>
              <a:t>Static Analysis: clang-tidy (only C, C++)</a:t>
            </a:r>
          </a:p>
          <a:p>
            <a:r>
              <a:rPr lang="en-US" sz="2800" dirty="0"/>
              <a:t>Python</a:t>
            </a:r>
          </a:p>
          <a:p>
            <a:pPr lvl="1"/>
            <a:r>
              <a:rPr lang="en-US" sz="2400" dirty="0"/>
              <a:t>Running and Reporting Tests: </a:t>
            </a:r>
            <a:r>
              <a:rPr lang="en-US" sz="2400" dirty="0" err="1"/>
              <a:t>pytest</a:t>
            </a:r>
            <a:r>
              <a:rPr lang="en-US" sz="2400" dirty="0"/>
              <a:t> / </a:t>
            </a:r>
            <a:r>
              <a:rPr lang="en-US" sz="2400" dirty="0" err="1"/>
              <a:t>unittest</a:t>
            </a:r>
            <a:r>
              <a:rPr lang="en-US" sz="2400" dirty="0"/>
              <a:t> / nose</a:t>
            </a:r>
          </a:p>
          <a:p>
            <a:pPr lvl="1"/>
            <a:r>
              <a:rPr lang="en-US" sz="2400" dirty="0"/>
              <a:t>Code Coverage: </a:t>
            </a:r>
            <a:r>
              <a:rPr lang="en-US" sz="2400" dirty="0" err="1"/>
              <a:t>pytest-cov</a:t>
            </a:r>
            <a:endParaRPr lang="en-US" sz="2400" dirty="0"/>
          </a:p>
          <a:p>
            <a:pPr lvl="1"/>
            <a:r>
              <a:rPr lang="en-US" sz="2400" dirty="0"/>
              <a:t>Static Source Code Analysis: </a:t>
            </a:r>
            <a:r>
              <a:rPr lang="en-US" sz="2400" dirty="0" err="1"/>
              <a:t>pylint</a:t>
            </a:r>
            <a:r>
              <a:rPr lang="en-US" sz="2400" dirty="0"/>
              <a:t> / flake8</a:t>
            </a:r>
            <a:endParaRPr lang="en-US" dirty="0"/>
          </a:p>
          <a:p>
            <a:pPr lvl="1"/>
            <a:endParaRPr lang="en-US" dirty="0"/>
          </a:p>
        </p:txBody>
      </p:sp>
    </p:spTree>
    <p:extLst>
      <p:ext uri="{BB962C8B-B14F-4D97-AF65-F5344CB8AC3E}">
        <p14:creationId xmlns:p14="http://schemas.microsoft.com/office/powerpoint/2010/main" val="2230984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other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http://</a:t>
            </a:r>
            <a:r>
              <a:rPr lang="en-US" dirty="0" err="1"/>
              <a:t>ltp.sourceforge.net</a:t>
            </a:r>
            <a:r>
              <a:rPr lang="en-US" dirty="0"/>
              <a:t>/coverage/</a:t>
            </a:r>
            <a:r>
              <a:rPr lang="en-US" dirty="0" err="1"/>
              <a:t>lcov.php</a:t>
            </a:r>
            <a:r>
              <a:rPr lang="en-US" dirty="0"/>
              <a:t> </a:t>
            </a:r>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730" y="3218598"/>
            <a:ext cx="4720590" cy="2602189"/>
          </a:xfrm>
          <a:prstGeom prst="rect">
            <a:avLst/>
          </a:prstGeom>
        </p:spPr>
      </p:pic>
      <p:pic>
        <p:nvPicPr>
          <p:cNvPr id="12" name="Picture 11">
            <a:extLst>
              <a:ext uri="{FF2B5EF4-FFF2-40B4-BE49-F238E27FC236}">
                <a16:creationId xmlns:a16="http://schemas.microsoft.com/office/drawing/2014/main" id="{B2C0FA68-A2C4-BD4D-B6C9-1B8088DEEB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9531" y="2956748"/>
            <a:ext cx="6788702" cy="3110613"/>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035852"/>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Example of heat equation</a:t>
            </a:r>
          </a:p>
          <a:p>
            <a:pPr lvl="1"/>
            <a:r>
              <a:rPr lang="en-US" dirty="0"/>
              <a:t>Add -coverage as shown below to </a:t>
            </a:r>
            <a:r>
              <a:rPr lang="en-US" dirty="0" err="1"/>
              <a:t>Makefile</a:t>
            </a:r>
            <a:endParaRPr lang="en-US" dirty="0"/>
          </a:p>
          <a:p>
            <a:pPr lvl="1"/>
            <a:r>
              <a:rPr lang="en-US" dirty="0"/>
              <a:t>Run ./heat </a:t>
            </a:r>
            <a:r>
              <a:rPr lang="en-US" dirty="0" err="1"/>
              <a:t>runame</a:t>
            </a:r>
            <a:r>
              <a:rPr lang="en-US" dirty="0"/>
              <a:t>=“</a:t>
            </a:r>
            <a:r>
              <a:rPr lang="en-US" dirty="0" err="1"/>
              <a:t>ftcs_results</a:t>
            </a:r>
            <a:r>
              <a:rPr lang="en-US" dirty="0"/>
              <a:t>”</a:t>
            </a:r>
          </a:p>
          <a:p>
            <a:pPr lvl="1"/>
            <a:r>
              <a:rPr lang="en-US" dirty="0"/>
              <a:t>Run </a:t>
            </a:r>
            <a:r>
              <a:rPr lang="en-US" dirty="0" err="1"/>
              <a:t>gcov</a:t>
            </a:r>
            <a:r>
              <a:rPr lang="en-US" dirty="0"/>
              <a:t> </a:t>
            </a:r>
            <a:r>
              <a:rPr lang="en-US" dirty="0" err="1"/>
              <a:t>heat.C</a:t>
            </a:r>
            <a:endParaRPr lang="en-US" dirty="0"/>
          </a:p>
          <a:p>
            <a:pPr lvl="1"/>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5" name="Content Placeholder 2">
            <a:extLst>
              <a:ext uri="{FF2B5EF4-FFF2-40B4-BE49-F238E27FC236}">
                <a16:creationId xmlns:a16="http://schemas.microsoft.com/office/drawing/2014/main" id="{F6D4692D-62D5-7C41-A0F1-C8834FE69CF0}"/>
              </a:ext>
            </a:extLst>
          </p:cNvPr>
          <p:cNvSpPr txBox="1">
            <a:spLocks/>
          </p:cNvSpPr>
          <p:nvPr/>
        </p:nvSpPr>
        <p:spPr bwMode="auto">
          <a:xfrm>
            <a:off x="5743280" y="1029766"/>
            <a:ext cx="5994953" cy="16817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 dash indicates non-executable line</a:t>
            </a:r>
          </a:p>
          <a:p>
            <a:r>
              <a:rPr lang="en-US" sz="2000" dirty="0"/>
              <a:t>A number indicated the times the line was called</a:t>
            </a:r>
          </a:p>
          <a:p>
            <a:r>
              <a:rPr lang="en-US" sz="2000" dirty="0"/>
              <a:t>##### indicates line wasn’t exercised</a:t>
            </a:r>
            <a:endParaRPr lang="en-US" sz="1800" dirty="0"/>
          </a:p>
          <a:p>
            <a:pPr lvl="1"/>
            <a:endParaRPr lang="en-US" sz="1800"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Checking coverage Example</a:t>
            </a:r>
          </a:p>
        </p:txBody>
      </p:sp>
    </p:spTree>
    <p:extLst>
      <p:ext uri="{BB962C8B-B14F-4D97-AF65-F5344CB8AC3E}">
        <p14:creationId xmlns:p14="http://schemas.microsoft.com/office/powerpoint/2010/main" val="4029406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6894-8E3C-AD4B-ABE1-2A81FB40B557}"/>
              </a:ext>
            </a:extLst>
          </p:cNvPr>
          <p:cNvSpPr>
            <a:spLocks noGrp="1"/>
          </p:cNvSpPr>
          <p:nvPr>
            <p:ph type="title"/>
          </p:nvPr>
        </p:nvSpPr>
        <p:spPr/>
        <p:txBody>
          <a:bodyPr/>
          <a:lstStyle/>
          <a:p>
            <a:r>
              <a:rPr lang="en-US" dirty="0"/>
              <a:t>Graphical View of </a:t>
            </a:r>
            <a:r>
              <a:rPr lang="en-US" dirty="0" err="1"/>
              <a:t>Gcov</a:t>
            </a:r>
            <a:r>
              <a:rPr lang="en-US" dirty="0"/>
              <a:t> Output and Tutorials for Code Coverage </a:t>
            </a:r>
          </a:p>
        </p:txBody>
      </p:sp>
      <p:sp>
        <p:nvSpPr>
          <p:cNvPr id="4" name="Online tutorial - https://github.com/amklinv/morpheus…">
            <a:extLst>
              <a:ext uri="{FF2B5EF4-FFF2-40B4-BE49-F238E27FC236}">
                <a16:creationId xmlns:a16="http://schemas.microsoft.com/office/drawing/2014/main" id="{2A5898E1-6414-A544-9084-8EBBC6093153}"/>
              </a:ext>
            </a:extLst>
          </p:cNvPr>
          <p:cNvSpPr txBox="1">
            <a:spLocks/>
          </p:cNvSpPr>
          <p:nvPr/>
        </p:nvSpPr>
        <p:spPr bwMode="auto">
          <a:xfrm>
            <a:off x="1480893" y="5287263"/>
            <a:ext cx="7363175" cy="596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566927">
              <a:spcBef>
                <a:spcPts val="800"/>
              </a:spcBef>
              <a:buClrTx/>
              <a:buFontTx/>
              <a:buNone/>
              <a:defRPr sz="1488"/>
            </a:pPr>
            <a:r>
              <a:rPr lang="en-US" sz="1488" dirty="0"/>
              <a:t>Online tutorial - </a:t>
            </a:r>
            <a:r>
              <a:rPr lang="en-US" sz="1488" u="sng" dirty="0">
                <a:solidFill>
                  <a:srgbClr val="A03123"/>
                </a:solidFill>
                <a:uFill>
                  <a:solidFill>
                    <a:srgbClr val="A03123"/>
                  </a:solidFill>
                </a:uFill>
                <a:hlinkClick r:id="rId3"/>
              </a:rPr>
              <a:t>https://github.com/amklinv/morpheus</a:t>
            </a:r>
          </a:p>
          <a:p>
            <a:pPr marL="0" indent="0" algn="ctr" defTabSz="566927">
              <a:spcBef>
                <a:spcPts val="800"/>
              </a:spcBef>
              <a:buClrTx/>
              <a:buFontTx/>
              <a:buNone/>
              <a:defRPr sz="1488"/>
            </a:pPr>
            <a:r>
              <a:rPr lang="en-US" sz="1488" dirty="0"/>
              <a:t>Other example - </a:t>
            </a:r>
            <a:r>
              <a:rPr lang="en-US" sz="1488" u="sng" dirty="0">
                <a:solidFill>
                  <a:srgbClr val="A03123"/>
                </a:solidFill>
                <a:uFill>
                  <a:solidFill>
                    <a:srgbClr val="A03123"/>
                  </a:solidFill>
                </a:uFill>
                <a:hlinkClick r:id="rId3"/>
              </a:rPr>
              <a:t>https://github.com/jrdoneal/infrastructure</a:t>
            </a:r>
          </a:p>
        </p:txBody>
      </p:sp>
      <p:pic>
        <p:nvPicPr>
          <p:cNvPr id="5" name="CoverageResult.png" descr="CoverageResult.png">
            <a:extLst>
              <a:ext uri="{FF2B5EF4-FFF2-40B4-BE49-F238E27FC236}">
                <a16:creationId xmlns:a16="http://schemas.microsoft.com/office/drawing/2014/main" id="{42532670-C6E0-114F-BB75-47411B4CBFD5}"/>
              </a:ext>
            </a:extLst>
          </p:cNvPr>
          <p:cNvPicPr>
            <a:picLocks noChangeAspect="1"/>
          </p:cNvPicPr>
          <p:nvPr/>
        </p:nvPicPr>
        <p:blipFill>
          <a:blip r:embed="rId4"/>
          <a:stretch>
            <a:fillRect/>
          </a:stretch>
        </p:blipFill>
        <p:spPr>
          <a:xfrm>
            <a:off x="1785641" y="1580266"/>
            <a:ext cx="6753679" cy="1670266"/>
          </a:xfrm>
          <a:prstGeom prst="rect">
            <a:avLst/>
          </a:prstGeom>
          <a:ln w="12700">
            <a:miter lim="400000"/>
          </a:ln>
        </p:spPr>
      </p:pic>
      <p:sp>
        <p:nvSpPr>
          <p:cNvPr id="6" name="Overall Analysis">
            <a:extLst>
              <a:ext uri="{FF2B5EF4-FFF2-40B4-BE49-F238E27FC236}">
                <a16:creationId xmlns:a16="http://schemas.microsoft.com/office/drawing/2014/main" id="{77BE4B45-B1C9-F140-AB80-56D53F3BF007}"/>
              </a:ext>
            </a:extLst>
          </p:cNvPr>
          <p:cNvSpPr txBox="1"/>
          <p:nvPr/>
        </p:nvSpPr>
        <p:spPr>
          <a:xfrm>
            <a:off x="3865690" y="1114789"/>
            <a:ext cx="2831863" cy="4616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lang="en-US" dirty="0"/>
              <a:t>Coverage Summary</a:t>
            </a:r>
            <a:endParaRPr dirty="0"/>
          </a:p>
        </p:txBody>
      </p:sp>
      <p:sp>
        <p:nvSpPr>
          <p:cNvPr id="7" name="Detailed Analysis">
            <a:extLst>
              <a:ext uri="{FF2B5EF4-FFF2-40B4-BE49-F238E27FC236}">
                <a16:creationId xmlns:a16="http://schemas.microsoft.com/office/drawing/2014/main" id="{F89B46D8-0A2E-4442-93CB-610D1E311C8F}"/>
              </a:ext>
            </a:extLst>
          </p:cNvPr>
          <p:cNvSpPr txBox="1"/>
          <p:nvPr/>
        </p:nvSpPr>
        <p:spPr>
          <a:xfrm>
            <a:off x="3949848" y="3290014"/>
            <a:ext cx="2663548" cy="4616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lang="en-US" dirty="0"/>
              <a:t>Line-by-line details</a:t>
            </a:r>
            <a:endParaRPr dirty="0"/>
          </a:p>
        </p:txBody>
      </p:sp>
      <p:pic>
        <p:nvPicPr>
          <p:cNvPr id="8" name="CodeCoverageDetail.png" descr="CodeCoverageDetail.png">
            <a:extLst>
              <a:ext uri="{FF2B5EF4-FFF2-40B4-BE49-F238E27FC236}">
                <a16:creationId xmlns:a16="http://schemas.microsoft.com/office/drawing/2014/main" id="{CCFDEE5F-BA06-5E48-BA65-99628F8E4542}"/>
              </a:ext>
            </a:extLst>
          </p:cNvPr>
          <p:cNvPicPr>
            <a:picLocks noChangeAspect="1"/>
          </p:cNvPicPr>
          <p:nvPr/>
        </p:nvPicPr>
        <p:blipFill>
          <a:blip r:embed="rId5"/>
          <a:stretch>
            <a:fillRect/>
          </a:stretch>
        </p:blipFill>
        <p:spPr>
          <a:xfrm>
            <a:off x="3058469" y="3733459"/>
            <a:ext cx="4208022" cy="1433003"/>
          </a:xfrm>
          <a:prstGeom prst="rect">
            <a:avLst/>
          </a:prstGeom>
          <a:ln w="12700">
            <a:miter lim="400000"/>
          </a:ln>
        </p:spPr>
      </p:pic>
    </p:spTree>
    <p:extLst>
      <p:ext uri="{BB962C8B-B14F-4D97-AF65-F5344CB8AC3E}">
        <p14:creationId xmlns:p14="http://schemas.microsoft.com/office/powerpoint/2010/main" val="1691510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174BE-4E72-FE40-8782-11FDA9237EF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3356FF5-E6BE-B54D-B0C3-DA1A1ADD65B2}"/>
              </a:ext>
            </a:extLst>
          </p:cNvPr>
          <p:cNvSpPr>
            <a:spLocks noGrp="1"/>
          </p:cNvSpPr>
          <p:nvPr>
            <p:ph idx="1"/>
          </p:nvPr>
        </p:nvSpPr>
        <p:spPr>
          <a:xfrm>
            <a:off x="365760" y="1056877"/>
            <a:ext cx="11369809" cy="5088742"/>
          </a:xfrm>
        </p:spPr>
        <p:txBody>
          <a:bodyPr/>
          <a:lstStyle/>
          <a:p>
            <a:r>
              <a:rPr lang="en-US" sz="2800" dirty="0"/>
              <a:t>A productive software team is always checking their work.</a:t>
            </a:r>
          </a:p>
          <a:p>
            <a:pPr lvl="1"/>
            <a:r>
              <a:rPr lang="en-US" sz="2400" dirty="0"/>
              <a:t>Take time to recognize these checks and harden them into “real,” repeatable tests.</a:t>
            </a:r>
          </a:p>
          <a:p>
            <a:r>
              <a:rPr lang="en-US" sz="2800" dirty="0"/>
              <a:t>Test layout should mirror the logical structure of your code.</a:t>
            </a:r>
          </a:p>
          <a:p>
            <a:pPr lvl="1"/>
            <a:r>
              <a:rPr lang="en-US" sz="2400" dirty="0"/>
              <a:t>Test each module, being aware of module to module dependencies.</a:t>
            </a:r>
          </a:p>
          <a:p>
            <a:r>
              <a:rPr lang="en-US" sz="2800" dirty="0"/>
              <a:t>Different challenges are associated with exploratory, legacy, and release codes.</a:t>
            </a:r>
          </a:p>
          <a:p>
            <a:pPr lvl="1"/>
            <a:r>
              <a:rPr lang="en-US" sz="2400" dirty="0"/>
              <a:t>Adapt your strategy to fit your situation.</a:t>
            </a:r>
          </a:p>
          <a:p>
            <a:pPr lvl="1"/>
            <a:r>
              <a:rPr lang="en-US" sz="2400" dirty="0"/>
              <a:t>Eventually you will want to be able to verify all components in a code release.</a:t>
            </a:r>
          </a:p>
          <a:p>
            <a:r>
              <a:rPr lang="en-US" sz="2800" dirty="0"/>
              <a:t>Don’t get distracted by all the technologies out there – focus on exercising your code.</a:t>
            </a:r>
          </a:p>
          <a:p>
            <a:pPr lvl="1"/>
            <a:r>
              <a:rPr lang="en-US" sz="2400" dirty="0"/>
              <a:t>Scaffolding projects can help with mechanics.</a:t>
            </a:r>
            <a:endParaRPr lang="en-US" sz="2800" dirty="0"/>
          </a:p>
        </p:txBody>
      </p:sp>
    </p:spTree>
    <p:extLst>
      <p:ext uri="{BB962C8B-B14F-4D97-AF65-F5344CB8AC3E}">
        <p14:creationId xmlns:p14="http://schemas.microsoft.com/office/powerpoint/2010/main" val="1097066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Rinku K. Gupta, and David M. Rogers, Software Productivity and Sustainability track, in Argonne Training Program on Extreme-Scale Computing (ATPESC), online, 2021. DOI: </a:t>
            </a:r>
            <a:r>
              <a:rPr lang="en-US" sz="1600" b="1" dirty="0">
                <a:hlinkClick r:id="rId4"/>
              </a:rPr>
              <a:t>10.6084/m9.figshare.15130590</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B5FC6-9BE5-A64A-85CC-80B7C30CD013}"/>
              </a:ext>
            </a:extLst>
          </p:cNvPr>
          <p:cNvSpPr>
            <a:spLocks noGrp="1"/>
          </p:cNvSpPr>
          <p:nvPr>
            <p:ph type="title"/>
          </p:nvPr>
        </p:nvSpPr>
        <p:spPr/>
        <p:txBody>
          <a:bodyPr/>
          <a:lstStyle/>
          <a:p>
            <a:r>
              <a:rPr lang="en-US" dirty="0"/>
              <a:t>Software Testing - Outline</a:t>
            </a:r>
          </a:p>
        </p:txBody>
      </p:sp>
      <p:sp>
        <p:nvSpPr>
          <p:cNvPr id="3" name="Content Placeholder 2">
            <a:extLst>
              <a:ext uri="{FF2B5EF4-FFF2-40B4-BE49-F238E27FC236}">
                <a16:creationId xmlns:a16="http://schemas.microsoft.com/office/drawing/2014/main" id="{CA6A7DA5-CF04-C84F-BD87-CDCE99ED7AC9}"/>
              </a:ext>
            </a:extLst>
          </p:cNvPr>
          <p:cNvSpPr>
            <a:spLocks noGrp="1"/>
          </p:cNvSpPr>
          <p:nvPr>
            <p:ph idx="1"/>
          </p:nvPr>
        </p:nvSpPr>
        <p:spPr>
          <a:xfrm>
            <a:off x="952821" y="1494749"/>
            <a:ext cx="10561677" cy="4601656"/>
          </a:xfrm>
        </p:spPr>
        <p:txBody>
          <a:bodyPr/>
          <a:lstStyle/>
          <a:p>
            <a:r>
              <a:rPr lang="en-US" dirty="0"/>
              <a:t>Development context for testing</a:t>
            </a:r>
          </a:p>
          <a:p>
            <a:r>
              <a:rPr lang="en-US" dirty="0"/>
              <a:t>Challenges</a:t>
            </a:r>
          </a:p>
          <a:p>
            <a:r>
              <a:rPr lang="en-US" dirty="0"/>
              <a:t>Toy Example</a:t>
            </a:r>
          </a:p>
          <a:p>
            <a:endParaRPr lang="en-US" dirty="0"/>
          </a:p>
          <a:p>
            <a:r>
              <a:rPr lang="en-US" dirty="0"/>
              <a:t>Walk Through Testing Example</a:t>
            </a:r>
          </a:p>
          <a:p>
            <a:pPr marL="0" indent="0">
              <a:buNone/>
            </a:pPr>
            <a:endParaRPr lang="en-US" sz="1200" dirty="0"/>
          </a:p>
          <a:p>
            <a:r>
              <a:rPr lang="en-US" dirty="0"/>
              <a:t>Guidelines for developing a testing &amp; validation plan</a:t>
            </a:r>
          </a:p>
          <a:p>
            <a:r>
              <a:rPr lang="en-US" dirty="0"/>
              <a:t>Production Examples</a:t>
            </a:r>
          </a:p>
          <a:p>
            <a:pPr lvl="1"/>
            <a:r>
              <a:rPr lang="en-US" dirty="0"/>
              <a:t>Testing a legacy Fortran code</a:t>
            </a:r>
          </a:p>
          <a:p>
            <a:pPr lvl="1"/>
            <a:r>
              <a:rPr lang="en-US" dirty="0"/>
              <a:t>Designing tests alongside code development</a:t>
            </a:r>
          </a:p>
          <a:p>
            <a:r>
              <a:rPr lang="en-US" dirty="0"/>
              <a:t>Conclusions: Testing within a team context</a:t>
            </a:r>
          </a:p>
          <a:p>
            <a:endParaRPr lang="en-US" dirty="0"/>
          </a:p>
        </p:txBody>
      </p:sp>
      <p:sp>
        <p:nvSpPr>
          <p:cNvPr id="4" name="Title 1">
            <a:extLst>
              <a:ext uri="{FF2B5EF4-FFF2-40B4-BE49-F238E27FC236}">
                <a16:creationId xmlns:a16="http://schemas.microsoft.com/office/drawing/2014/main" id="{5B295F77-083D-B34C-BF27-13E056BC52E7}"/>
              </a:ext>
            </a:extLst>
          </p:cNvPr>
          <p:cNvSpPr txBox="1">
            <a:spLocks/>
          </p:cNvSpPr>
          <p:nvPr/>
        </p:nvSpPr>
        <p:spPr bwMode="auto">
          <a:xfrm>
            <a:off x="365760" y="1033025"/>
            <a:ext cx="3887892"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Introduction</a:t>
            </a:r>
          </a:p>
        </p:txBody>
      </p:sp>
      <p:sp>
        <p:nvSpPr>
          <p:cNvPr id="5" name="Title 1">
            <a:extLst>
              <a:ext uri="{FF2B5EF4-FFF2-40B4-BE49-F238E27FC236}">
                <a16:creationId xmlns:a16="http://schemas.microsoft.com/office/drawing/2014/main" id="{3C28C919-3219-6A48-A406-4B25E35A43E7}"/>
              </a:ext>
            </a:extLst>
          </p:cNvPr>
          <p:cNvSpPr txBox="1">
            <a:spLocks/>
          </p:cNvSpPr>
          <p:nvPr/>
        </p:nvSpPr>
        <p:spPr bwMode="auto">
          <a:xfrm>
            <a:off x="365760" y="3979877"/>
            <a:ext cx="3994896"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Advanced Testing</a:t>
            </a:r>
          </a:p>
        </p:txBody>
      </p:sp>
      <p:sp>
        <p:nvSpPr>
          <p:cNvPr id="6" name="Title 1">
            <a:extLst>
              <a:ext uri="{FF2B5EF4-FFF2-40B4-BE49-F238E27FC236}">
                <a16:creationId xmlns:a16="http://schemas.microsoft.com/office/drawing/2014/main" id="{19B241B1-8031-FC44-9F32-DAED37F39BAA}"/>
              </a:ext>
            </a:extLst>
          </p:cNvPr>
          <p:cNvSpPr txBox="1">
            <a:spLocks/>
          </p:cNvSpPr>
          <p:nvPr/>
        </p:nvSpPr>
        <p:spPr bwMode="auto">
          <a:xfrm>
            <a:off x="365760" y="3006165"/>
            <a:ext cx="3994896"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Walkthrough</a:t>
            </a:r>
          </a:p>
        </p:txBody>
      </p:sp>
    </p:spTree>
    <p:extLst>
      <p:ext uri="{BB962C8B-B14F-4D97-AF65-F5344CB8AC3E}">
        <p14:creationId xmlns:p14="http://schemas.microsoft.com/office/powerpoint/2010/main" val="4252154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212597-08D8-466C-AFDF-A8DB77B0B62A}"/>
              </a:ext>
            </a:extLst>
          </p:cNvPr>
          <p:cNvSpPr>
            <a:spLocks noGrp="1"/>
          </p:cNvSpPr>
          <p:nvPr>
            <p:ph type="title"/>
          </p:nvPr>
        </p:nvSpPr>
        <p:spPr/>
        <p:txBody>
          <a:bodyPr/>
          <a:lstStyle/>
          <a:p>
            <a:r>
              <a:rPr lang="en-US" dirty="0"/>
              <a:t>Testing within the software development lifecycle</a:t>
            </a:r>
          </a:p>
        </p:txBody>
      </p:sp>
      <p:sp>
        <p:nvSpPr>
          <p:cNvPr id="5" name="Title 1">
            <a:extLst>
              <a:ext uri="{FF2B5EF4-FFF2-40B4-BE49-F238E27FC236}">
                <a16:creationId xmlns:a16="http://schemas.microsoft.com/office/drawing/2014/main" id="{2410FEE4-3F87-4FD8-9487-44BB569C6CA3}"/>
              </a:ext>
            </a:extLst>
          </p:cNvPr>
          <p:cNvSpPr txBox="1">
            <a:spLocks/>
          </p:cNvSpPr>
          <p:nvPr/>
        </p:nvSpPr>
        <p:spPr bwMode="auto">
          <a:xfrm>
            <a:off x="365760" y="411480"/>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a:t>Testing within the software development lifecycle</a:t>
            </a:r>
            <a:endParaRPr lang="en-US" dirty="0"/>
          </a:p>
        </p:txBody>
      </p:sp>
      <p:grpSp>
        <p:nvGrpSpPr>
          <p:cNvPr id="18" name="Group 17">
            <a:extLst>
              <a:ext uri="{FF2B5EF4-FFF2-40B4-BE49-F238E27FC236}">
                <a16:creationId xmlns:a16="http://schemas.microsoft.com/office/drawing/2014/main" id="{052D9562-18B8-4A91-9EA2-855AD92D5578}"/>
              </a:ext>
            </a:extLst>
          </p:cNvPr>
          <p:cNvGrpSpPr/>
          <p:nvPr/>
        </p:nvGrpSpPr>
        <p:grpSpPr>
          <a:xfrm>
            <a:off x="756465" y="868681"/>
            <a:ext cx="9455181" cy="5211764"/>
            <a:chOff x="756465" y="868681"/>
            <a:chExt cx="9455181" cy="5211764"/>
          </a:xfrm>
        </p:grpSpPr>
        <p:pic>
          <p:nvPicPr>
            <p:cNvPr id="6" name="Picture 5">
              <a:extLst>
                <a:ext uri="{FF2B5EF4-FFF2-40B4-BE49-F238E27FC236}">
                  <a16:creationId xmlns:a16="http://schemas.microsoft.com/office/drawing/2014/main" id="{0ED17D82-53CB-4E66-9A12-FC640ECD9C67}"/>
                </a:ext>
              </a:extLst>
            </p:cNvPr>
            <p:cNvPicPr>
              <a:picLocks noChangeAspect="1"/>
            </p:cNvPicPr>
            <p:nvPr/>
          </p:nvPicPr>
          <p:blipFill rotWithShape="1">
            <a:blip r:embed="rId3"/>
            <a:srcRect b="3388"/>
            <a:stretch/>
          </p:blipFill>
          <p:spPr>
            <a:xfrm>
              <a:off x="756465" y="868681"/>
              <a:ext cx="9455181" cy="5166360"/>
            </a:xfrm>
            <a:prstGeom prst="rect">
              <a:avLst/>
            </a:prstGeom>
          </p:spPr>
        </p:pic>
        <p:sp>
          <p:nvSpPr>
            <p:cNvPr id="17" name="Rectangle 16">
              <a:extLst>
                <a:ext uri="{FF2B5EF4-FFF2-40B4-BE49-F238E27FC236}">
                  <a16:creationId xmlns:a16="http://schemas.microsoft.com/office/drawing/2014/main" id="{E7A58FC9-6D82-4047-A2B6-4B9C64919640}"/>
                </a:ext>
              </a:extLst>
            </p:cNvPr>
            <p:cNvSpPr/>
            <p:nvPr/>
          </p:nvSpPr>
          <p:spPr>
            <a:xfrm>
              <a:off x="9102592" y="5810595"/>
              <a:ext cx="425025" cy="269850"/>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grpSp>
      <p:grpSp>
        <p:nvGrpSpPr>
          <p:cNvPr id="7" name="Group 6">
            <a:extLst>
              <a:ext uri="{FF2B5EF4-FFF2-40B4-BE49-F238E27FC236}">
                <a16:creationId xmlns:a16="http://schemas.microsoft.com/office/drawing/2014/main" id="{14A543F2-1EE0-4075-8F10-0DE2E6277F6F}"/>
              </a:ext>
            </a:extLst>
          </p:cNvPr>
          <p:cNvGrpSpPr/>
          <p:nvPr/>
        </p:nvGrpSpPr>
        <p:grpSpPr>
          <a:xfrm>
            <a:off x="8853440" y="1026913"/>
            <a:ext cx="3412628" cy="3119775"/>
            <a:chOff x="8953196" y="1026913"/>
            <a:chExt cx="3412628" cy="3119775"/>
          </a:xfrm>
        </p:grpSpPr>
        <p:sp>
          <p:nvSpPr>
            <p:cNvPr id="8" name="Oval 7">
              <a:extLst>
                <a:ext uri="{FF2B5EF4-FFF2-40B4-BE49-F238E27FC236}">
                  <a16:creationId xmlns:a16="http://schemas.microsoft.com/office/drawing/2014/main" id="{3DABD364-5B88-4D1A-9C6A-D434A6D81865}"/>
                </a:ext>
              </a:extLst>
            </p:cNvPr>
            <p:cNvSpPr/>
            <p:nvPr/>
          </p:nvSpPr>
          <p:spPr>
            <a:xfrm>
              <a:off x="9217742" y="1489587"/>
              <a:ext cx="2657101" cy="2657101"/>
            </a:xfrm>
            <a:prstGeom prst="ellipse">
              <a:avLst/>
            </a:prstGeom>
            <a:noFill/>
            <a:ln w="762000">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9" name="Rectangle 8">
              <a:extLst>
                <a:ext uri="{FF2B5EF4-FFF2-40B4-BE49-F238E27FC236}">
                  <a16:creationId xmlns:a16="http://schemas.microsoft.com/office/drawing/2014/main" id="{5476A3FE-1A4E-4797-ADAE-D3B7D00307F0}"/>
                </a:ext>
              </a:extLst>
            </p:cNvPr>
            <p:cNvSpPr/>
            <p:nvPr/>
          </p:nvSpPr>
          <p:spPr>
            <a:xfrm>
              <a:off x="10214309" y="1026913"/>
              <a:ext cx="646331"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P</a:t>
              </a:r>
            </a:p>
          </p:txBody>
        </p:sp>
        <p:grpSp>
          <p:nvGrpSpPr>
            <p:cNvPr id="10" name="Group 9">
              <a:extLst>
                <a:ext uri="{FF2B5EF4-FFF2-40B4-BE49-F238E27FC236}">
                  <a16:creationId xmlns:a16="http://schemas.microsoft.com/office/drawing/2014/main" id="{729D62D3-9C89-434F-9BB4-43F2E59EE583}"/>
                </a:ext>
              </a:extLst>
            </p:cNvPr>
            <p:cNvGrpSpPr/>
            <p:nvPr/>
          </p:nvGrpSpPr>
          <p:grpSpPr>
            <a:xfrm>
              <a:off x="9926423" y="2522592"/>
              <a:ext cx="1131328" cy="849887"/>
              <a:chOff x="954338" y="5575627"/>
              <a:chExt cx="1131328" cy="849887"/>
            </a:xfrm>
          </p:grpSpPr>
          <p:cxnSp>
            <p:nvCxnSpPr>
              <p:cNvPr id="15" name="Straight Connector 14">
                <a:extLst>
                  <a:ext uri="{FF2B5EF4-FFF2-40B4-BE49-F238E27FC236}">
                    <a16:creationId xmlns:a16="http://schemas.microsoft.com/office/drawing/2014/main" id="{4F8AE3B4-9EE2-4C52-B61B-1E33BA16EF7D}"/>
                  </a:ext>
                </a:extLst>
              </p:cNvPr>
              <p:cNvCxnSpPr>
                <a:cxnSpLocks/>
              </p:cNvCxnSpPr>
              <p:nvPr/>
            </p:nvCxnSpPr>
            <p:spPr>
              <a:xfrm>
                <a:off x="954338" y="5855110"/>
                <a:ext cx="491004" cy="570404"/>
              </a:xfrm>
              <a:prstGeom prst="line">
                <a:avLst/>
              </a:prstGeom>
              <a:ln w="3810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23DC48B-1219-4C7F-A87A-88927998FF53}"/>
                  </a:ext>
                </a:extLst>
              </p:cNvPr>
              <p:cNvCxnSpPr>
                <a:cxnSpLocks/>
              </p:cNvCxnSpPr>
              <p:nvPr/>
            </p:nvCxnSpPr>
            <p:spPr>
              <a:xfrm flipV="1">
                <a:off x="1200763" y="5575627"/>
                <a:ext cx="884903" cy="827385"/>
              </a:xfrm>
              <a:prstGeom prst="line">
                <a:avLst/>
              </a:prstGeom>
              <a:ln w="3810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5FC7B71E-447D-4696-801F-42F57BE3349C}"/>
                </a:ext>
              </a:extLst>
            </p:cNvPr>
            <p:cNvSpPr/>
            <p:nvPr/>
          </p:nvSpPr>
          <p:spPr>
            <a:xfrm rot="18294728">
              <a:off x="8803155" y="1708709"/>
              <a:ext cx="1223412"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QC</a:t>
              </a:r>
            </a:p>
          </p:txBody>
        </p:sp>
        <p:sp>
          <p:nvSpPr>
            <p:cNvPr id="12" name="Rectangle 11">
              <a:extLst>
                <a:ext uri="{FF2B5EF4-FFF2-40B4-BE49-F238E27FC236}">
                  <a16:creationId xmlns:a16="http://schemas.microsoft.com/office/drawing/2014/main" id="{E8B686FA-E22F-4B37-A017-1BEE3F50DEEB}"/>
                </a:ext>
              </a:extLst>
            </p:cNvPr>
            <p:cNvSpPr/>
            <p:nvPr/>
          </p:nvSpPr>
          <p:spPr>
            <a:xfrm rot="3786259">
              <a:off x="11173842" y="1762624"/>
              <a:ext cx="1141794" cy="923330"/>
            </a:xfrm>
            <a:prstGeom prst="rect">
              <a:avLst/>
            </a:prstGeom>
            <a:noFill/>
          </p:spPr>
          <p:txBody>
            <a:bodyPr wrap="squar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se</a:t>
              </a:r>
            </a:p>
          </p:txBody>
        </p:sp>
        <p:sp>
          <p:nvSpPr>
            <p:cNvPr id="13" name="Rectangle 12">
              <a:extLst>
                <a:ext uri="{FF2B5EF4-FFF2-40B4-BE49-F238E27FC236}">
                  <a16:creationId xmlns:a16="http://schemas.microsoft.com/office/drawing/2014/main" id="{A7D34949-AAF1-4030-92C7-08C52CFCE3A1}"/>
                </a:ext>
              </a:extLst>
            </p:cNvPr>
            <p:cNvSpPr/>
            <p:nvPr/>
          </p:nvSpPr>
          <p:spPr>
            <a:xfrm rot="5400000">
              <a:off x="11600229" y="2409969"/>
              <a:ext cx="607859"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d</a:t>
              </a:r>
            </a:p>
          </p:txBody>
        </p:sp>
        <p:sp>
          <p:nvSpPr>
            <p:cNvPr id="14" name="Rectangle 13">
              <a:extLst>
                <a:ext uri="{FF2B5EF4-FFF2-40B4-BE49-F238E27FC236}">
                  <a16:creationId xmlns:a16="http://schemas.microsoft.com/office/drawing/2014/main" id="{CF80BF9A-2CCA-4EE9-929E-76356009DB1F}"/>
                </a:ext>
              </a:extLst>
            </p:cNvPr>
            <p:cNvSpPr/>
            <p:nvPr/>
          </p:nvSpPr>
          <p:spPr>
            <a:xfrm rot="1572432">
              <a:off x="10664674" y="1190131"/>
              <a:ext cx="954107"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as</a:t>
              </a:r>
            </a:p>
          </p:txBody>
        </p:sp>
      </p:grpSp>
    </p:spTree>
    <p:extLst>
      <p:ext uri="{BB962C8B-B14F-4D97-AF65-F5344CB8AC3E}">
        <p14:creationId xmlns:p14="http://schemas.microsoft.com/office/powerpoint/2010/main" val="255272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within the software development lifecycle</a:t>
            </a:r>
          </a:p>
        </p:txBody>
      </p:sp>
      <p:sp>
        <p:nvSpPr>
          <p:cNvPr id="3" name="Content Placeholder 2"/>
          <p:cNvSpPr>
            <a:spLocks noGrp="1"/>
          </p:cNvSpPr>
          <p:nvPr>
            <p:ph idx="1"/>
          </p:nvPr>
        </p:nvSpPr>
        <p:spPr>
          <a:xfrm>
            <a:off x="368424" y="1464227"/>
            <a:ext cx="11369809" cy="4759592"/>
          </a:xfrm>
        </p:spPr>
        <p:txBody>
          <a:bodyPr>
            <a:normAutofit/>
          </a:bodyPr>
          <a:lstStyle/>
          <a:p>
            <a:pPr>
              <a:lnSpc>
                <a:spcPct val="110000"/>
              </a:lnSpc>
            </a:pPr>
            <a:r>
              <a:rPr lang="en-US" sz="2800" dirty="0"/>
              <a:t>During initial code development</a:t>
            </a:r>
          </a:p>
          <a:p>
            <a:pPr lvl="1">
              <a:lnSpc>
                <a:spcPct val="110000"/>
              </a:lnSpc>
            </a:pPr>
            <a:r>
              <a:rPr lang="en-US" sz="2400" dirty="0"/>
              <a:t>Accuracy and stability </a:t>
            </a:r>
          </a:p>
          <a:p>
            <a:pPr lvl="1">
              <a:lnSpc>
                <a:spcPct val="110000"/>
              </a:lnSpc>
            </a:pPr>
            <a:r>
              <a:rPr lang="en-US" sz="2400" dirty="0"/>
              <a:t>Matching the algorithm to the model</a:t>
            </a:r>
          </a:p>
          <a:p>
            <a:pPr lvl="1">
              <a:lnSpc>
                <a:spcPct val="110000"/>
              </a:lnSpc>
            </a:pPr>
            <a:r>
              <a:rPr lang="en-US" sz="2400" dirty="0"/>
              <a:t>Interoperability of algorithms</a:t>
            </a:r>
          </a:p>
          <a:p>
            <a:pPr>
              <a:lnSpc>
                <a:spcPct val="110000"/>
              </a:lnSpc>
            </a:pPr>
            <a:r>
              <a:rPr lang="en-US" sz="2800" dirty="0"/>
              <a:t>In later stages</a:t>
            </a:r>
          </a:p>
          <a:p>
            <a:pPr lvl="1">
              <a:lnSpc>
                <a:spcPct val="110000"/>
              </a:lnSpc>
            </a:pPr>
            <a:r>
              <a:rPr lang="en-US" sz="2400" dirty="0"/>
              <a:t>Adding new major capabilities</a:t>
            </a:r>
          </a:p>
          <a:p>
            <a:pPr lvl="1">
              <a:lnSpc>
                <a:spcPct val="110000"/>
              </a:lnSpc>
            </a:pPr>
            <a:r>
              <a:rPr lang="en-US" sz="2400" dirty="0"/>
              <a:t>Modifying existing capabilities </a:t>
            </a:r>
          </a:p>
          <a:p>
            <a:pPr lvl="1">
              <a:lnSpc>
                <a:spcPct val="110000"/>
              </a:lnSpc>
            </a:pPr>
            <a:r>
              <a:rPr lang="en-US" sz="2400" dirty="0"/>
              <a:t>Ongoing maintenance </a:t>
            </a:r>
          </a:p>
          <a:p>
            <a:pPr lvl="1">
              <a:lnSpc>
                <a:spcPct val="110000"/>
              </a:lnSpc>
            </a:pPr>
            <a:r>
              <a:rPr lang="en-US" sz="2400" dirty="0"/>
              <a:t>Preparing for production</a:t>
            </a:r>
          </a:p>
        </p:txBody>
      </p:sp>
    </p:spTree>
    <p:extLst>
      <p:ext uri="{BB962C8B-B14F-4D97-AF65-F5344CB8AC3E}">
        <p14:creationId xmlns:p14="http://schemas.microsoft.com/office/powerpoint/2010/main" val="1867183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FCB83-9F9F-D348-8C66-C3201355DA31}"/>
              </a:ext>
            </a:extLst>
          </p:cNvPr>
          <p:cNvSpPr>
            <a:spLocks noGrp="1"/>
          </p:cNvSpPr>
          <p:nvPr>
            <p:ph type="title"/>
          </p:nvPr>
        </p:nvSpPr>
        <p:spPr>
          <a:xfrm>
            <a:off x="190450" y="230018"/>
            <a:ext cx="9082138" cy="908221"/>
          </a:xfrm>
        </p:spPr>
        <p:txBody>
          <a:bodyPr/>
          <a:lstStyle/>
          <a:p>
            <a:r>
              <a:rPr lang="en-US" dirty="0"/>
              <a:t>Testing as a development practice</a:t>
            </a:r>
            <a:endParaRPr lang="en-US" b="0" dirty="0"/>
          </a:p>
        </p:txBody>
      </p:sp>
      <p:grpSp>
        <p:nvGrpSpPr>
          <p:cNvPr id="3" name="Group 2">
            <a:extLst>
              <a:ext uri="{FF2B5EF4-FFF2-40B4-BE49-F238E27FC236}">
                <a16:creationId xmlns:a16="http://schemas.microsoft.com/office/drawing/2014/main" id="{E00439C8-BCB3-EF47-B203-E7EFB8544DC2}"/>
              </a:ext>
            </a:extLst>
          </p:cNvPr>
          <p:cNvGrpSpPr/>
          <p:nvPr/>
        </p:nvGrpSpPr>
        <p:grpSpPr>
          <a:xfrm>
            <a:off x="756851" y="979562"/>
            <a:ext cx="9772650" cy="5359454"/>
            <a:chOff x="1028700" y="1498546"/>
            <a:chExt cx="9772650" cy="5359454"/>
          </a:xfrm>
        </p:grpSpPr>
        <p:pic>
          <p:nvPicPr>
            <p:cNvPr id="5" name="Picture 4">
              <a:extLst>
                <a:ext uri="{FF2B5EF4-FFF2-40B4-BE49-F238E27FC236}">
                  <a16:creationId xmlns:a16="http://schemas.microsoft.com/office/drawing/2014/main" id="{36DCE1DC-1CE1-384C-9F9A-1D8AFB994FFF}"/>
                </a:ext>
              </a:extLst>
            </p:cNvPr>
            <p:cNvPicPr>
              <a:picLocks noChangeAspect="1"/>
            </p:cNvPicPr>
            <p:nvPr/>
          </p:nvPicPr>
          <p:blipFill>
            <a:blip r:embed="rId3"/>
            <a:stretch>
              <a:fillRect/>
            </a:stretch>
          </p:blipFill>
          <p:spPr>
            <a:xfrm>
              <a:off x="1028700" y="1498546"/>
              <a:ext cx="7970470" cy="5359454"/>
            </a:xfrm>
            <a:prstGeom prst="rect">
              <a:avLst/>
            </a:prstGeom>
          </p:spPr>
        </p:pic>
        <p:sp>
          <p:nvSpPr>
            <p:cNvPr id="6" name="Right Brace 5">
              <a:extLst>
                <a:ext uri="{FF2B5EF4-FFF2-40B4-BE49-F238E27FC236}">
                  <a16:creationId xmlns:a16="http://schemas.microsoft.com/office/drawing/2014/main" id="{80DAAA4D-9747-2F42-8299-9B4631FDAA20}"/>
                </a:ext>
              </a:extLst>
            </p:cNvPr>
            <p:cNvSpPr/>
            <p:nvPr/>
          </p:nvSpPr>
          <p:spPr>
            <a:xfrm>
              <a:off x="7742847" y="4932308"/>
              <a:ext cx="512395" cy="554092"/>
            </a:xfrm>
            <a:prstGeom prst="righ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CC36CF3F-07EA-4344-B5AB-202503936640}"/>
                </a:ext>
              </a:extLst>
            </p:cNvPr>
            <p:cNvSpPr/>
            <p:nvPr/>
          </p:nvSpPr>
          <p:spPr>
            <a:xfrm>
              <a:off x="7999045" y="2852737"/>
              <a:ext cx="512395" cy="852487"/>
            </a:xfrm>
            <a:prstGeom prst="righ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a:extLst>
                <a:ext uri="{FF2B5EF4-FFF2-40B4-BE49-F238E27FC236}">
                  <a16:creationId xmlns:a16="http://schemas.microsoft.com/office/drawing/2014/main" id="{36D0ED25-CC71-054D-92AF-220F5F7ECE04}"/>
                </a:ext>
              </a:extLst>
            </p:cNvPr>
            <p:cNvSpPr/>
            <p:nvPr/>
          </p:nvSpPr>
          <p:spPr>
            <a:xfrm>
              <a:off x="8226667" y="1890713"/>
              <a:ext cx="512395" cy="852487"/>
            </a:xfrm>
            <a:prstGeom prst="righ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7FA818DA-59C3-4C45-861A-F4E7BEC5A9F0}"/>
                </a:ext>
              </a:extLst>
            </p:cNvPr>
            <p:cNvSpPr txBox="1"/>
            <p:nvPr/>
          </p:nvSpPr>
          <p:spPr>
            <a:xfrm>
              <a:off x="8739062" y="2100262"/>
              <a:ext cx="2062288" cy="400110"/>
            </a:xfrm>
            <a:prstGeom prst="rect">
              <a:avLst/>
            </a:prstGeom>
            <a:noFill/>
          </p:spPr>
          <p:txBody>
            <a:bodyPr wrap="square" rtlCol="0">
              <a:spAutoFit/>
            </a:bodyPr>
            <a:lstStyle/>
            <a:p>
              <a:r>
                <a:rPr lang="en-US" sz="2000" dirty="0">
                  <a:solidFill>
                    <a:srgbClr val="2472BB"/>
                  </a:solidFill>
                </a:rPr>
                <a:t>Documentation</a:t>
              </a:r>
            </a:p>
          </p:txBody>
        </p:sp>
        <p:sp>
          <p:nvSpPr>
            <p:cNvPr id="10" name="TextBox 9">
              <a:extLst>
                <a:ext uri="{FF2B5EF4-FFF2-40B4-BE49-F238E27FC236}">
                  <a16:creationId xmlns:a16="http://schemas.microsoft.com/office/drawing/2014/main" id="{9DA547E0-77A8-3649-9C10-198B3393D1F4}"/>
                </a:ext>
              </a:extLst>
            </p:cNvPr>
            <p:cNvSpPr txBox="1"/>
            <p:nvPr/>
          </p:nvSpPr>
          <p:spPr>
            <a:xfrm>
              <a:off x="8585559" y="3043294"/>
              <a:ext cx="2062288" cy="400110"/>
            </a:xfrm>
            <a:prstGeom prst="rect">
              <a:avLst/>
            </a:prstGeom>
            <a:noFill/>
          </p:spPr>
          <p:txBody>
            <a:bodyPr wrap="square" rtlCol="0">
              <a:spAutoFit/>
            </a:bodyPr>
            <a:lstStyle/>
            <a:p>
              <a:r>
                <a:rPr lang="en-US" sz="2000" dirty="0">
                  <a:solidFill>
                    <a:srgbClr val="2472BB"/>
                  </a:solidFill>
                </a:rPr>
                <a:t>Build System</a:t>
              </a:r>
            </a:p>
          </p:txBody>
        </p:sp>
        <p:sp>
          <p:nvSpPr>
            <p:cNvPr id="11" name="TextBox 10">
              <a:extLst>
                <a:ext uri="{FF2B5EF4-FFF2-40B4-BE49-F238E27FC236}">
                  <a16:creationId xmlns:a16="http://schemas.microsoft.com/office/drawing/2014/main" id="{5C48457D-8DCC-A547-AE17-DD7551B6B466}"/>
                </a:ext>
              </a:extLst>
            </p:cNvPr>
            <p:cNvSpPr txBox="1"/>
            <p:nvPr/>
          </p:nvSpPr>
          <p:spPr>
            <a:xfrm>
              <a:off x="8482864" y="4681447"/>
              <a:ext cx="2062288" cy="400110"/>
            </a:xfrm>
            <a:prstGeom prst="rect">
              <a:avLst/>
            </a:prstGeom>
            <a:noFill/>
          </p:spPr>
          <p:txBody>
            <a:bodyPr wrap="square" rtlCol="0">
              <a:spAutoFit/>
            </a:bodyPr>
            <a:lstStyle/>
            <a:p>
              <a:r>
                <a:rPr lang="en-US" sz="2000" dirty="0">
                  <a:solidFill>
                    <a:srgbClr val="2472BB"/>
                  </a:solidFill>
                </a:rPr>
                <a:t>CI</a:t>
              </a:r>
            </a:p>
          </p:txBody>
        </p:sp>
        <p:sp>
          <p:nvSpPr>
            <p:cNvPr id="12" name="Right Brace 11">
              <a:extLst>
                <a:ext uri="{FF2B5EF4-FFF2-40B4-BE49-F238E27FC236}">
                  <a16:creationId xmlns:a16="http://schemas.microsoft.com/office/drawing/2014/main" id="{4599E0C0-30C2-CF46-ADA6-AD439EC41EA3}"/>
                </a:ext>
              </a:extLst>
            </p:cNvPr>
            <p:cNvSpPr/>
            <p:nvPr/>
          </p:nvSpPr>
          <p:spPr>
            <a:xfrm>
              <a:off x="7742847" y="4200525"/>
              <a:ext cx="512395" cy="371476"/>
            </a:xfrm>
            <a:prstGeom prst="righ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 name="TextBox 3">
            <a:extLst>
              <a:ext uri="{FF2B5EF4-FFF2-40B4-BE49-F238E27FC236}">
                <a16:creationId xmlns:a16="http://schemas.microsoft.com/office/drawing/2014/main" id="{824D0042-E786-4748-873A-B9842EA79523}"/>
              </a:ext>
            </a:extLst>
          </p:cNvPr>
          <p:cNvSpPr txBox="1"/>
          <p:nvPr/>
        </p:nvSpPr>
        <p:spPr>
          <a:xfrm>
            <a:off x="912668" y="6194017"/>
            <a:ext cx="5181744" cy="433965"/>
          </a:xfrm>
          <a:prstGeom prst="rect">
            <a:avLst/>
          </a:prstGeom>
          <a:noFill/>
        </p:spPr>
        <p:txBody>
          <a:bodyPr wrap="square" lIns="118872" tIns="91440" rIns="118872" bIns="91440" rtlCol="0" anchor="ctr" anchorCtr="0">
            <a:spAutoFit/>
          </a:bodyPr>
          <a:lstStyle/>
          <a:p>
            <a:pPr algn="l">
              <a:lnSpc>
                <a:spcPct val="90000"/>
              </a:lnSpc>
            </a:pPr>
            <a:r>
              <a:rPr lang="en-US" dirty="0">
                <a:hlinkClick r:id="rId4"/>
              </a:rPr>
              <a:t>SIAM CSE21, “Querying the ECP” - </a:t>
            </a:r>
            <a:r>
              <a:rPr lang="en-US" dirty="0" err="1">
                <a:hlinkClick r:id="rId4"/>
              </a:rPr>
              <a:t>figshare</a:t>
            </a:r>
            <a:endParaRPr lang="en-US" dirty="0"/>
          </a:p>
        </p:txBody>
      </p:sp>
    </p:spTree>
    <p:extLst>
      <p:ext uri="{BB962C8B-B14F-4D97-AF65-F5344CB8AC3E}">
        <p14:creationId xmlns:p14="http://schemas.microsoft.com/office/powerpoint/2010/main" val="1837652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Audiences for this presentation</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p:txBody>
          <a:bodyPr/>
          <a:lstStyle/>
          <a:p>
            <a:pPr indent="-319971">
              <a:lnSpc>
                <a:spcPct val="120000"/>
              </a:lnSpc>
            </a:pPr>
            <a:r>
              <a:rPr lang="en-US" sz="2800" dirty="0">
                <a:latin typeface="Arial" panose="020B0604020202020204" pitchFamily="34" charset="0"/>
                <a:cs typeface="Arial" panose="020B0604020202020204" pitchFamily="34" charset="0"/>
              </a:rPr>
              <a:t>New to testing / beginning development on a new project</a:t>
            </a:r>
          </a:p>
          <a:p>
            <a:pPr lvl="1" indent="-319971">
              <a:lnSpc>
                <a:spcPct val="120000"/>
              </a:lnSpc>
            </a:pPr>
            <a:r>
              <a:rPr lang="en-US" sz="2600" dirty="0">
                <a:latin typeface="Arial" panose="020B0604020202020204" pitchFamily="34" charset="0"/>
              </a:rPr>
              <a:t>Helpful starting points and ways to “start small.”</a:t>
            </a:r>
            <a:endParaRPr lang="en-US" sz="2600" dirty="0">
              <a:latin typeface="Arial" panose="020B0604020202020204" pitchFamily="34" charset="0"/>
              <a:cs typeface="Arial" panose="020B0604020202020204" pitchFamily="34" charset="0"/>
            </a:endParaRPr>
          </a:p>
          <a:p>
            <a:pPr indent="-319971">
              <a:lnSpc>
                <a:spcPct val="120000"/>
              </a:lnSpc>
            </a:pPr>
            <a:r>
              <a:rPr lang="en-US" sz="2800" dirty="0">
                <a:latin typeface="Arial" panose="020B0604020202020204" pitchFamily="34" charset="0"/>
                <a:cs typeface="Arial" panose="020B0604020202020204" pitchFamily="34" charset="0"/>
              </a:rPr>
              <a:t>Working with a legacy project that needs testing</a:t>
            </a:r>
          </a:p>
          <a:p>
            <a:pPr lvl="1" indent="-319971">
              <a:lnSpc>
                <a:spcPct val="120000"/>
              </a:lnSpc>
            </a:pPr>
            <a:r>
              <a:rPr lang="en-US" sz="2600" dirty="0">
                <a:latin typeface="Arial" panose="020B0604020202020204" pitchFamily="34" charset="0"/>
                <a:cs typeface="Arial" panose="020B0604020202020204" pitchFamily="34" charset="0"/>
              </a:rPr>
              <a:t>Code isolation </a:t>
            </a:r>
            <a:r>
              <a:rPr lang="en-US" sz="2600" dirty="0">
                <a:latin typeface="Arial" panose="020B0604020202020204" pitchFamily="34" charset="0"/>
              </a:rPr>
              <a:t>for incrementally adding testing</a:t>
            </a:r>
            <a:endParaRPr lang="en-US" sz="2600" dirty="0">
              <a:latin typeface="Arial" panose="020B0604020202020204" pitchFamily="34" charset="0"/>
              <a:cs typeface="Arial" panose="020B0604020202020204" pitchFamily="34" charset="0"/>
            </a:endParaRPr>
          </a:p>
          <a:p>
            <a:pPr indent="-319971">
              <a:lnSpc>
                <a:spcPct val="120000"/>
              </a:lnSpc>
            </a:pPr>
            <a:r>
              <a:rPr lang="en-US" sz="2800" dirty="0">
                <a:latin typeface="Arial" panose="020B0604020202020204" pitchFamily="34" charset="0"/>
                <a:cs typeface="Arial" panose="020B0604020202020204" pitchFamily="34" charset="0"/>
              </a:rPr>
              <a:t>Improving testing practices on an existing project</a:t>
            </a:r>
          </a:p>
          <a:p>
            <a:pPr lvl="1" indent="-319971">
              <a:lnSpc>
                <a:spcPct val="120000"/>
              </a:lnSpc>
            </a:pPr>
            <a:r>
              <a:rPr lang="en-US" sz="2600" dirty="0">
                <a:latin typeface="Arial" panose="020B0604020202020204" pitchFamily="34" charset="0"/>
                <a:cs typeface="Arial" panose="020B0604020202020204" pitchFamily="34" charset="0"/>
              </a:rPr>
              <a:t>Ideas and guidelines for a holistic verification strategy</a:t>
            </a:r>
          </a:p>
        </p:txBody>
      </p:sp>
    </p:spTree>
    <p:extLst>
      <p:ext uri="{BB962C8B-B14F-4D97-AF65-F5344CB8AC3E}">
        <p14:creationId xmlns:p14="http://schemas.microsoft.com/office/powerpoint/2010/main" val="521882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02FAE35-5DEB-5E4E-8DD0-F09B5A67588E}"/>
              </a:ext>
            </a:extLst>
          </p:cNvPr>
          <p:cNvSpPr/>
          <p:nvPr/>
        </p:nvSpPr>
        <p:spPr>
          <a:xfrm>
            <a:off x="7547676" y="6075336"/>
            <a:ext cx="2002286" cy="782664"/>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p:cNvSpPr>
            <a:spLocks noGrp="1"/>
          </p:cNvSpPr>
          <p:nvPr>
            <p:ph type="title"/>
          </p:nvPr>
        </p:nvSpPr>
        <p:spPr/>
        <p:txBody>
          <a:bodyPr/>
          <a:lstStyle/>
          <a:p>
            <a:r>
              <a:rPr lang="en-US" dirty="0"/>
              <a:t>Definitions: Verification vs. Testing vs. Validation</a:t>
            </a:r>
          </a:p>
        </p:txBody>
      </p:sp>
      <p:sp>
        <p:nvSpPr>
          <p:cNvPr id="3" name="Content Placeholder 2"/>
          <p:cNvSpPr>
            <a:spLocks noGrp="1"/>
          </p:cNvSpPr>
          <p:nvPr>
            <p:ph idx="1"/>
          </p:nvPr>
        </p:nvSpPr>
        <p:spPr>
          <a:xfrm>
            <a:off x="368425" y="1061499"/>
            <a:ext cx="11270298" cy="2586162"/>
          </a:xfrm>
        </p:spPr>
        <p:txBody>
          <a:bodyPr/>
          <a:lstStyle/>
          <a:p>
            <a:r>
              <a:rPr lang="en-US" dirty="0"/>
              <a:t>Software verification addresses design:</a:t>
            </a:r>
          </a:p>
          <a:p>
            <a:pPr lvl="1"/>
            <a:r>
              <a:rPr lang="en-US" dirty="0"/>
              <a:t>Does the operational standard make logical sense?</a:t>
            </a:r>
          </a:p>
          <a:p>
            <a:pPr lvl="1"/>
            <a:r>
              <a:rPr lang="en-US" dirty="0"/>
              <a:t>Is the implementation consistent with model?</a:t>
            </a:r>
          </a:p>
          <a:p>
            <a:r>
              <a:rPr lang="en-US" dirty="0"/>
              <a:t>Model validation checks operation:</a:t>
            </a:r>
          </a:p>
          <a:p>
            <a:pPr lvl="1"/>
            <a:r>
              <a:rPr lang="en-US" dirty="0"/>
              <a:t>Is the code capable of handling your target science cases?</a:t>
            </a:r>
          </a:p>
          <a:p>
            <a:pPr lvl="1"/>
            <a:r>
              <a:rPr lang="en-US" dirty="0"/>
              <a:t>Is its answer consistent with use expectations?</a:t>
            </a:r>
          </a:p>
          <a:p>
            <a:endParaRPr lang="en-US" dirty="0"/>
          </a:p>
          <a:p>
            <a:endParaRPr lang="en-US" dirty="0"/>
          </a:p>
          <a:p>
            <a:pPr lvl="1"/>
            <a:endParaRPr lang="en-US" dirty="0"/>
          </a:p>
        </p:txBody>
      </p:sp>
      <p:sp>
        <p:nvSpPr>
          <p:cNvPr id="4" name="Rectangle 3">
            <a:extLst>
              <a:ext uri="{FF2B5EF4-FFF2-40B4-BE49-F238E27FC236}">
                <a16:creationId xmlns:a16="http://schemas.microsoft.com/office/drawing/2014/main" id="{EC2DB939-C639-8E4D-938F-DF12FCDD4D2F}"/>
              </a:ext>
            </a:extLst>
          </p:cNvPr>
          <p:cNvSpPr/>
          <p:nvPr/>
        </p:nvSpPr>
        <p:spPr>
          <a:xfrm>
            <a:off x="325777" y="3806754"/>
            <a:ext cx="9152992" cy="2586162"/>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nSpc>
                <a:spcPct val="110000"/>
              </a:lnSpc>
            </a:pPr>
            <a:r>
              <a:rPr lang="en-US" sz="2000" b="1" dirty="0">
                <a:solidFill>
                  <a:schemeClr val="bg1"/>
                </a:solidFill>
              </a:rPr>
              <a:t>How do verification and validation differ?</a:t>
            </a:r>
          </a:p>
          <a:p>
            <a:pPr marL="342900" indent="-342900">
              <a:lnSpc>
                <a:spcPct val="110000"/>
              </a:lnSpc>
              <a:buFont typeface="Arial" panose="020B0604020202020204" pitchFamily="34" charset="0"/>
              <a:buChar char="•"/>
            </a:pPr>
            <a:r>
              <a:rPr lang="en-US" sz="2000" dirty="0">
                <a:solidFill>
                  <a:schemeClr val="bg1"/>
                </a:solidFill>
              </a:rPr>
              <a:t>Verification confirms that you have implemented what you meant to</a:t>
            </a:r>
          </a:p>
          <a:p>
            <a:pPr marL="800100" lvl="1" indent="-342900">
              <a:lnSpc>
                <a:spcPct val="110000"/>
              </a:lnSpc>
              <a:buFont typeface="Arial" panose="020B0604020202020204" pitchFamily="34" charset="0"/>
              <a:buChar char="•"/>
            </a:pPr>
            <a:r>
              <a:rPr lang="en-US" sz="2000" dirty="0">
                <a:solidFill>
                  <a:schemeClr val="bg1"/>
                </a:solidFill>
              </a:rPr>
              <a:t>Your method does what you wanted it to do</a:t>
            </a:r>
          </a:p>
          <a:p>
            <a:pPr marL="342900" indent="-342900">
              <a:lnSpc>
                <a:spcPct val="110000"/>
              </a:lnSpc>
              <a:buFont typeface="Arial" panose="020B0604020202020204" pitchFamily="34" charset="0"/>
              <a:buChar char="•"/>
            </a:pPr>
            <a:r>
              <a:rPr lang="en-US" sz="2000" dirty="0">
                <a:solidFill>
                  <a:schemeClr val="bg1"/>
                </a:solidFill>
              </a:rPr>
              <a:t>Validation says whether your science goals are met by your implementation</a:t>
            </a:r>
          </a:p>
          <a:p>
            <a:pPr marL="800100" lvl="1" indent="-342900">
              <a:lnSpc>
                <a:spcPct val="110000"/>
              </a:lnSpc>
              <a:buFont typeface="Arial" panose="020B0604020202020204" pitchFamily="34" charset="0"/>
              <a:buChar char="•"/>
            </a:pPr>
            <a:r>
              <a:rPr lang="en-US" sz="2000" dirty="0">
                <a:solidFill>
                  <a:schemeClr val="bg1"/>
                </a:solidFill>
              </a:rPr>
              <a:t>What you wanted your method to do is scientifically valid</a:t>
            </a:r>
          </a:p>
          <a:p>
            <a:pPr marL="800100" lvl="1" indent="-342900">
              <a:lnSpc>
                <a:spcPct val="110000"/>
              </a:lnSpc>
              <a:buFont typeface="Arial" panose="020B0604020202020204" pitchFamily="34" charset="0"/>
              <a:buChar char="•"/>
            </a:pPr>
            <a:r>
              <a:rPr lang="en-US" sz="2000" dirty="0">
                <a:solidFill>
                  <a:schemeClr val="bg1"/>
                </a:solidFill>
              </a:rPr>
              <a:t>Your model correctly captures the phenomenon you are trying to understand (outward-looking, not fully captured by tests)</a:t>
            </a:r>
          </a:p>
        </p:txBody>
      </p:sp>
      <p:sp>
        <p:nvSpPr>
          <p:cNvPr id="5" name="Oval 4">
            <a:extLst>
              <a:ext uri="{FF2B5EF4-FFF2-40B4-BE49-F238E27FC236}">
                <a16:creationId xmlns:a16="http://schemas.microsoft.com/office/drawing/2014/main" id="{CC0B9CF9-F74A-AA4D-A2EE-95A14A5E66F3}"/>
              </a:ext>
            </a:extLst>
          </p:cNvPr>
          <p:cNvSpPr/>
          <p:nvPr/>
        </p:nvSpPr>
        <p:spPr>
          <a:xfrm>
            <a:off x="9144913" y="228241"/>
            <a:ext cx="2703576" cy="2276348"/>
          </a:xfrm>
          <a:prstGeom prst="ellipse">
            <a:avLst/>
          </a:prstGeom>
          <a:solidFill>
            <a:schemeClr val="accent2">
              <a:lumMod val="40000"/>
              <a:lumOff val="60000"/>
            </a:schemeClr>
          </a:solidFill>
          <a:ln>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TextBox 5">
            <a:extLst>
              <a:ext uri="{FF2B5EF4-FFF2-40B4-BE49-F238E27FC236}">
                <a16:creationId xmlns:a16="http://schemas.microsoft.com/office/drawing/2014/main" id="{4ECA075C-5DDA-ED49-9358-92C668466C35}"/>
              </a:ext>
            </a:extLst>
          </p:cNvPr>
          <p:cNvSpPr txBox="1"/>
          <p:nvPr/>
        </p:nvSpPr>
        <p:spPr>
          <a:xfrm>
            <a:off x="9705682" y="334649"/>
            <a:ext cx="1952786" cy="506024"/>
          </a:xfrm>
          <a:prstGeom prst="rect">
            <a:avLst/>
          </a:prstGeom>
          <a:noFill/>
        </p:spPr>
        <p:txBody>
          <a:bodyPr wrap="square" lIns="118872" tIns="91440" rIns="118872" bIns="91440" rtlCol="0" anchor="ctr" anchorCtr="0">
            <a:spAutoFit/>
          </a:bodyPr>
          <a:lstStyle/>
          <a:p>
            <a:pPr algn="l">
              <a:lnSpc>
                <a:spcPct val="90000"/>
              </a:lnSpc>
            </a:pPr>
            <a:r>
              <a:rPr lang="en-US" sz="2200" dirty="0"/>
              <a:t>Verification</a:t>
            </a:r>
          </a:p>
        </p:txBody>
      </p:sp>
      <p:sp>
        <p:nvSpPr>
          <p:cNvPr id="7" name="Oval 6">
            <a:extLst>
              <a:ext uri="{FF2B5EF4-FFF2-40B4-BE49-F238E27FC236}">
                <a16:creationId xmlns:a16="http://schemas.microsoft.com/office/drawing/2014/main" id="{9E152F6E-8B47-994B-AC06-05C684A318BA}"/>
              </a:ext>
            </a:extLst>
          </p:cNvPr>
          <p:cNvSpPr/>
          <p:nvPr/>
        </p:nvSpPr>
        <p:spPr>
          <a:xfrm>
            <a:off x="9230566" y="1975900"/>
            <a:ext cx="2903017" cy="2475712"/>
          </a:xfrm>
          <a:prstGeom prst="ellipse">
            <a:avLst/>
          </a:prstGeom>
          <a:solidFill>
            <a:schemeClr val="accent2">
              <a:lumMod val="60000"/>
              <a:lumOff val="40000"/>
              <a:alpha val="75110"/>
            </a:schemeClr>
          </a:solidFill>
          <a:ln>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8" name="Oval 7">
            <a:extLst>
              <a:ext uri="{FF2B5EF4-FFF2-40B4-BE49-F238E27FC236}">
                <a16:creationId xmlns:a16="http://schemas.microsoft.com/office/drawing/2014/main" id="{119448B3-9D19-3F4C-AF9B-38E4812443D0}"/>
              </a:ext>
            </a:extLst>
          </p:cNvPr>
          <p:cNvSpPr/>
          <p:nvPr/>
        </p:nvSpPr>
        <p:spPr>
          <a:xfrm>
            <a:off x="10151389" y="3539832"/>
            <a:ext cx="1550698" cy="844845"/>
          </a:xfrm>
          <a:prstGeom prst="ellipse">
            <a:avLst/>
          </a:prstGeom>
          <a:solidFill>
            <a:schemeClr val="accent2">
              <a:lumMod val="75000"/>
              <a:alpha val="35000"/>
            </a:schemeClr>
          </a:solidFill>
          <a:ln>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9" name="TextBox 8">
            <a:extLst>
              <a:ext uri="{FF2B5EF4-FFF2-40B4-BE49-F238E27FC236}">
                <a16:creationId xmlns:a16="http://schemas.microsoft.com/office/drawing/2014/main" id="{9EACC649-C090-DB44-8018-553936E56A4A}"/>
              </a:ext>
            </a:extLst>
          </p:cNvPr>
          <p:cNvSpPr txBox="1"/>
          <p:nvPr/>
        </p:nvSpPr>
        <p:spPr>
          <a:xfrm>
            <a:off x="10206176" y="3674537"/>
            <a:ext cx="1711659" cy="683264"/>
          </a:xfrm>
          <a:prstGeom prst="rect">
            <a:avLst/>
          </a:prstGeom>
          <a:noFill/>
        </p:spPr>
        <p:txBody>
          <a:bodyPr wrap="square" lIns="118872" tIns="91440" rIns="118872" bIns="91440" rtlCol="0" anchor="ctr" anchorCtr="0">
            <a:spAutoFit/>
          </a:bodyPr>
          <a:lstStyle/>
          <a:p>
            <a:pPr algn="l">
              <a:lnSpc>
                <a:spcPct val="90000"/>
              </a:lnSpc>
            </a:pPr>
            <a:r>
              <a:rPr lang="en-US" dirty="0"/>
              <a:t>experimental comparison</a:t>
            </a:r>
          </a:p>
        </p:txBody>
      </p:sp>
      <p:sp>
        <p:nvSpPr>
          <p:cNvPr id="10" name="TextBox 9">
            <a:extLst>
              <a:ext uri="{FF2B5EF4-FFF2-40B4-BE49-F238E27FC236}">
                <a16:creationId xmlns:a16="http://schemas.microsoft.com/office/drawing/2014/main" id="{A1E1FA44-15E4-D040-B01D-826D8FDEFFBC}"/>
              </a:ext>
            </a:extLst>
          </p:cNvPr>
          <p:cNvSpPr txBox="1"/>
          <p:nvPr/>
        </p:nvSpPr>
        <p:spPr>
          <a:xfrm>
            <a:off x="10633405" y="2849117"/>
            <a:ext cx="1585831" cy="489365"/>
          </a:xfrm>
          <a:prstGeom prst="rect">
            <a:avLst/>
          </a:prstGeom>
          <a:noFill/>
        </p:spPr>
        <p:txBody>
          <a:bodyPr wrap="square" lIns="118872" tIns="91440" rIns="118872" bIns="91440" rtlCol="0" anchor="ctr" anchorCtr="0">
            <a:spAutoFit/>
          </a:bodyPr>
          <a:lstStyle/>
          <a:p>
            <a:pPr algn="l">
              <a:lnSpc>
                <a:spcPct val="90000"/>
              </a:lnSpc>
            </a:pPr>
            <a:r>
              <a:rPr lang="en-US" sz="2200" dirty="0"/>
              <a:t>Validation</a:t>
            </a:r>
          </a:p>
        </p:txBody>
      </p:sp>
      <p:sp>
        <p:nvSpPr>
          <p:cNvPr id="11" name="Oval 10">
            <a:extLst>
              <a:ext uri="{FF2B5EF4-FFF2-40B4-BE49-F238E27FC236}">
                <a16:creationId xmlns:a16="http://schemas.microsoft.com/office/drawing/2014/main" id="{93FFDED5-AC1B-AA4E-874D-825374736E48}"/>
              </a:ext>
            </a:extLst>
          </p:cNvPr>
          <p:cNvSpPr/>
          <p:nvPr/>
        </p:nvSpPr>
        <p:spPr>
          <a:xfrm>
            <a:off x="9213685" y="816851"/>
            <a:ext cx="1345347" cy="938312"/>
          </a:xfrm>
          <a:prstGeom prst="ellipse">
            <a:avLst/>
          </a:prstGeom>
          <a:solidFill>
            <a:schemeClr val="accent2">
              <a:lumMod val="75000"/>
              <a:alpha val="35000"/>
            </a:schemeClr>
          </a:solidFill>
          <a:ln>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2" name="TextBox 11">
            <a:extLst>
              <a:ext uri="{FF2B5EF4-FFF2-40B4-BE49-F238E27FC236}">
                <a16:creationId xmlns:a16="http://schemas.microsoft.com/office/drawing/2014/main" id="{27F75B2E-D1C9-3D45-9DC9-320B79221990}"/>
              </a:ext>
            </a:extLst>
          </p:cNvPr>
          <p:cNvSpPr txBox="1"/>
          <p:nvPr/>
        </p:nvSpPr>
        <p:spPr>
          <a:xfrm>
            <a:off x="9369406" y="956583"/>
            <a:ext cx="1345347" cy="683264"/>
          </a:xfrm>
          <a:prstGeom prst="rect">
            <a:avLst/>
          </a:prstGeom>
          <a:noFill/>
        </p:spPr>
        <p:txBody>
          <a:bodyPr wrap="square" lIns="118872" tIns="91440" rIns="118872" bIns="91440" rtlCol="0" anchor="ctr" anchorCtr="0">
            <a:spAutoFit/>
          </a:bodyPr>
          <a:lstStyle/>
          <a:p>
            <a:pPr algn="l">
              <a:lnSpc>
                <a:spcPct val="90000"/>
              </a:lnSpc>
            </a:pPr>
            <a:r>
              <a:rPr lang="en-US" dirty="0"/>
              <a:t>standards review</a:t>
            </a:r>
          </a:p>
        </p:txBody>
      </p:sp>
      <p:sp>
        <p:nvSpPr>
          <p:cNvPr id="14" name="Oval 13">
            <a:extLst>
              <a:ext uri="{FF2B5EF4-FFF2-40B4-BE49-F238E27FC236}">
                <a16:creationId xmlns:a16="http://schemas.microsoft.com/office/drawing/2014/main" id="{7EFF7B06-90EE-3740-BC2B-C85BCD68C040}"/>
              </a:ext>
            </a:extLst>
          </p:cNvPr>
          <p:cNvSpPr/>
          <p:nvPr/>
        </p:nvSpPr>
        <p:spPr>
          <a:xfrm>
            <a:off x="10640230" y="1140034"/>
            <a:ext cx="1115743" cy="683264"/>
          </a:xfrm>
          <a:prstGeom prst="ellipse">
            <a:avLst/>
          </a:prstGeom>
          <a:solidFill>
            <a:schemeClr val="accent2">
              <a:lumMod val="75000"/>
              <a:alpha val="35000"/>
            </a:schemeClr>
          </a:solidFill>
          <a:ln>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5" name="TextBox 14">
            <a:extLst>
              <a:ext uri="{FF2B5EF4-FFF2-40B4-BE49-F238E27FC236}">
                <a16:creationId xmlns:a16="http://schemas.microsoft.com/office/drawing/2014/main" id="{DD87600D-1E0F-3442-AA50-8C5AA4C3B6CA}"/>
              </a:ext>
            </a:extLst>
          </p:cNvPr>
          <p:cNvSpPr txBox="1"/>
          <p:nvPr/>
        </p:nvSpPr>
        <p:spPr>
          <a:xfrm>
            <a:off x="10886049" y="1157284"/>
            <a:ext cx="990165" cy="692889"/>
          </a:xfrm>
          <a:prstGeom prst="rect">
            <a:avLst/>
          </a:prstGeom>
          <a:noFill/>
        </p:spPr>
        <p:txBody>
          <a:bodyPr wrap="square" lIns="118872" tIns="91440" rIns="118872" bIns="91440" rtlCol="0" anchor="ctr" anchorCtr="0">
            <a:spAutoFit/>
          </a:bodyPr>
          <a:lstStyle/>
          <a:p>
            <a:pPr algn="l">
              <a:lnSpc>
                <a:spcPct val="90000"/>
              </a:lnSpc>
            </a:pPr>
            <a:r>
              <a:rPr lang="en-US" dirty="0"/>
              <a:t>unit</a:t>
            </a:r>
          </a:p>
          <a:p>
            <a:pPr algn="l">
              <a:lnSpc>
                <a:spcPct val="90000"/>
              </a:lnSpc>
            </a:pPr>
            <a:r>
              <a:rPr lang="en-US" dirty="0"/>
              <a:t>tests</a:t>
            </a:r>
          </a:p>
        </p:txBody>
      </p:sp>
      <p:sp>
        <p:nvSpPr>
          <p:cNvPr id="16" name="Oval 15">
            <a:extLst>
              <a:ext uri="{FF2B5EF4-FFF2-40B4-BE49-F238E27FC236}">
                <a16:creationId xmlns:a16="http://schemas.microsoft.com/office/drawing/2014/main" id="{F41A9390-AE50-7B4D-98AB-4AAB1F5691E8}"/>
              </a:ext>
            </a:extLst>
          </p:cNvPr>
          <p:cNvSpPr/>
          <p:nvPr/>
        </p:nvSpPr>
        <p:spPr>
          <a:xfrm>
            <a:off x="9478769" y="1860869"/>
            <a:ext cx="1207054" cy="1354107"/>
          </a:xfrm>
          <a:prstGeom prst="ellipse">
            <a:avLst/>
          </a:prstGeom>
          <a:solidFill>
            <a:schemeClr val="accent2">
              <a:lumMod val="75000"/>
              <a:alpha val="35000"/>
            </a:schemeClr>
          </a:solidFill>
          <a:ln>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17" name="TextBox 16">
            <a:extLst>
              <a:ext uri="{FF2B5EF4-FFF2-40B4-BE49-F238E27FC236}">
                <a16:creationId xmlns:a16="http://schemas.microsoft.com/office/drawing/2014/main" id="{DF9CBB41-3591-5541-AF65-F12BE90C2BBA}"/>
              </a:ext>
            </a:extLst>
          </p:cNvPr>
          <p:cNvSpPr txBox="1"/>
          <p:nvPr/>
        </p:nvSpPr>
        <p:spPr>
          <a:xfrm>
            <a:off x="9601104" y="2083472"/>
            <a:ext cx="1284945" cy="932563"/>
          </a:xfrm>
          <a:prstGeom prst="rect">
            <a:avLst/>
          </a:prstGeom>
          <a:noFill/>
        </p:spPr>
        <p:txBody>
          <a:bodyPr wrap="square" lIns="118872" tIns="91440" rIns="118872" bIns="91440" rtlCol="0" anchor="ctr" anchorCtr="0">
            <a:spAutoFit/>
          </a:bodyPr>
          <a:lstStyle/>
          <a:p>
            <a:pPr algn="l">
              <a:lnSpc>
                <a:spcPct val="90000"/>
              </a:lnSpc>
            </a:pPr>
            <a:r>
              <a:rPr lang="en-US" dirty="0"/>
              <a:t>precision /</a:t>
            </a:r>
          </a:p>
          <a:p>
            <a:pPr algn="l">
              <a:lnSpc>
                <a:spcPct val="90000"/>
              </a:lnSpc>
            </a:pPr>
            <a:r>
              <a:rPr lang="en-US" dirty="0"/>
              <a:t>accuracy test</a:t>
            </a:r>
          </a:p>
        </p:txBody>
      </p:sp>
      <p:sp>
        <p:nvSpPr>
          <p:cNvPr id="18" name="Rectangle 17">
            <a:extLst>
              <a:ext uri="{FF2B5EF4-FFF2-40B4-BE49-F238E27FC236}">
                <a16:creationId xmlns:a16="http://schemas.microsoft.com/office/drawing/2014/main" id="{06955B04-C234-6149-8D13-7DF8046058B1}"/>
              </a:ext>
            </a:extLst>
          </p:cNvPr>
          <p:cNvSpPr/>
          <p:nvPr/>
        </p:nvSpPr>
        <p:spPr>
          <a:xfrm>
            <a:off x="1311272" y="6552009"/>
            <a:ext cx="7724239" cy="307777"/>
          </a:xfrm>
          <a:prstGeom prst="rect">
            <a:avLst/>
          </a:prstGeom>
        </p:spPr>
        <p:txBody>
          <a:bodyPr wrap="square">
            <a:spAutoFit/>
          </a:bodyPr>
          <a:lstStyle/>
          <a:p>
            <a:r>
              <a:rPr lang="en-US" sz="1400" dirty="0">
                <a:hlinkClick r:id="rId3"/>
              </a:rPr>
              <a:t>https://</a:t>
            </a:r>
            <a:r>
              <a:rPr lang="en-US" sz="1400" dirty="0" err="1">
                <a:hlinkClick r:id="rId3"/>
              </a:rPr>
              <a:t>www.energy.gov</a:t>
            </a:r>
            <a:r>
              <a:rPr lang="en-US" sz="1400" dirty="0">
                <a:hlinkClick r:id="rId3"/>
              </a:rPr>
              <a:t>/</a:t>
            </a:r>
            <a:r>
              <a:rPr lang="en-US" sz="1400" dirty="0" err="1">
                <a:hlinkClick r:id="rId3"/>
              </a:rPr>
              <a:t>nnsa</a:t>
            </a:r>
            <a:r>
              <a:rPr lang="en-US" sz="1400" dirty="0">
                <a:hlinkClick r:id="rId3"/>
              </a:rPr>
              <a:t>/articles/face-uncertainties-</a:t>
            </a:r>
            <a:r>
              <a:rPr lang="en-US" sz="1400" dirty="0" err="1">
                <a:hlinkClick r:id="rId3"/>
              </a:rPr>
              <a:t>nnsa</a:t>
            </a:r>
            <a:r>
              <a:rPr lang="en-US" sz="1400" dirty="0">
                <a:hlinkClick r:id="rId3"/>
              </a:rPr>
              <a:t>-seeks-verification-and-validation</a:t>
            </a:r>
            <a:endParaRPr lang="en-US" sz="1400" dirty="0"/>
          </a:p>
        </p:txBody>
      </p:sp>
    </p:spTree>
    <p:extLst>
      <p:ext uri="{BB962C8B-B14F-4D97-AF65-F5344CB8AC3E}">
        <p14:creationId xmlns:p14="http://schemas.microsoft.com/office/powerpoint/2010/main" val="3162092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27C86-4226-4E4F-AC9C-1BD150357409}"/>
              </a:ext>
            </a:extLst>
          </p:cNvPr>
          <p:cNvSpPr>
            <a:spLocks noGrp="1"/>
          </p:cNvSpPr>
          <p:nvPr>
            <p:ph type="title"/>
          </p:nvPr>
        </p:nvSpPr>
        <p:spPr>
          <a:xfrm>
            <a:off x="365760" y="421419"/>
            <a:ext cx="11372473" cy="914400"/>
          </a:xfrm>
        </p:spPr>
        <p:txBody>
          <a:bodyPr/>
          <a:lstStyle/>
          <a:p>
            <a:r>
              <a:rPr lang="en-US" dirty="0"/>
              <a:t>Components of Verification</a:t>
            </a:r>
          </a:p>
        </p:txBody>
      </p:sp>
      <p:sp>
        <p:nvSpPr>
          <p:cNvPr id="3" name="Content Placeholder 2">
            <a:extLst>
              <a:ext uri="{FF2B5EF4-FFF2-40B4-BE49-F238E27FC236}">
                <a16:creationId xmlns:a16="http://schemas.microsoft.com/office/drawing/2014/main" id="{DAD56F5A-89FB-5647-B6BB-58E2E45748AC}"/>
              </a:ext>
            </a:extLst>
          </p:cNvPr>
          <p:cNvSpPr>
            <a:spLocks noGrp="1"/>
          </p:cNvSpPr>
          <p:nvPr>
            <p:ph idx="1"/>
          </p:nvPr>
        </p:nvSpPr>
        <p:spPr>
          <a:xfrm>
            <a:off x="365760" y="1192106"/>
            <a:ext cx="11372473" cy="4802294"/>
          </a:xfrm>
        </p:spPr>
        <p:txBody>
          <a:bodyPr/>
          <a:lstStyle/>
          <a:p>
            <a:r>
              <a:rPr lang="en-US" dirty="0"/>
              <a:t>Testing at various granularity levels</a:t>
            </a:r>
          </a:p>
          <a:p>
            <a:pPr lvl="1"/>
            <a:r>
              <a:rPr lang="en-US" dirty="0"/>
              <a:t>Individual components</a:t>
            </a:r>
          </a:p>
          <a:p>
            <a:pPr lvl="1"/>
            <a:r>
              <a:rPr lang="en-US" dirty="0"/>
              <a:t>Interoperability of components</a:t>
            </a:r>
          </a:p>
          <a:p>
            <a:pPr lvl="1"/>
            <a:r>
              <a:rPr lang="en-US" dirty="0"/>
              <a:t>Convergence, stability and accuracy</a:t>
            </a:r>
          </a:p>
          <a:p>
            <a:pPr lvl="1"/>
            <a:r>
              <a:rPr lang="en-US" dirty="0"/>
              <a:t>Includes testing "upstream dependencies"</a:t>
            </a:r>
          </a:p>
          <a:p>
            <a:r>
              <a:rPr lang="en-US" dirty="0"/>
              <a:t>Validation of individual components</a:t>
            </a:r>
          </a:p>
          <a:p>
            <a:pPr lvl="1"/>
            <a:r>
              <a:rPr lang="en-US" dirty="0"/>
              <a:t>Building diagnostics (e.g. ensure conservation of physical quantities)</a:t>
            </a:r>
          </a:p>
          <a:p>
            <a:r>
              <a:rPr lang="en-US" dirty="0"/>
              <a:t>Testing practices</a:t>
            </a:r>
          </a:p>
          <a:p>
            <a:pPr lvl="1"/>
            <a:r>
              <a:rPr lang="en-US" dirty="0"/>
              <a:t>Error bars</a:t>
            </a:r>
          </a:p>
          <a:p>
            <a:pPr lvl="2"/>
            <a:r>
              <a:rPr lang="en-US" dirty="0"/>
              <a:t>Necessary for differentiating between drift and round-off</a:t>
            </a:r>
          </a:p>
          <a:p>
            <a:r>
              <a:rPr lang="en-US" dirty="0"/>
              <a:t>Ensuring code and interoperability coverage</a:t>
            </a:r>
          </a:p>
          <a:p>
            <a:endParaRPr lang="en-US" dirty="0"/>
          </a:p>
          <a:p>
            <a:endParaRPr lang="en-US" dirty="0"/>
          </a:p>
        </p:txBody>
      </p:sp>
      <p:grpSp>
        <p:nvGrpSpPr>
          <p:cNvPr id="4" name="Group 3">
            <a:extLst>
              <a:ext uri="{FF2B5EF4-FFF2-40B4-BE49-F238E27FC236}">
                <a16:creationId xmlns:a16="http://schemas.microsoft.com/office/drawing/2014/main" id="{8764A387-87C9-FA45-BCE5-1FFDC6371FCD}"/>
              </a:ext>
            </a:extLst>
          </p:cNvPr>
          <p:cNvGrpSpPr/>
          <p:nvPr/>
        </p:nvGrpSpPr>
        <p:grpSpPr>
          <a:xfrm>
            <a:off x="7552267" y="2344790"/>
            <a:ext cx="694267" cy="457200"/>
            <a:chOff x="8382000" y="3589867"/>
            <a:chExt cx="694267" cy="457200"/>
          </a:xfrm>
        </p:grpSpPr>
        <p:cxnSp>
          <p:nvCxnSpPr>
            <p:cNvPr id="5" name="Straight Connector 4">
              <a:extLst>
                <a:ext uri="{FF2B5EF4-FFF2-40B4-BE49-F238E27FC236}">
                  <a16:creationId xmlns:a16="http://schemas.microsoft.com/office/drawing/2014/main" id="{80AE2E56-5EF0-E249-8C6F-5667A9DAE8A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2064DF4-A5B6-4142-B832-330B04A80DD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A4D9A05-CC5D-054A-B2A7-4FF9B17D6277}"/>
              </a:ext>
            </a:extLst>
          </p:cNvPr>
          <p:cNvGrpSpPr/>
          <p:nvPr/>
        </p:nvGrpSpPr>
        <p:grpSpPr>
          <a:xfrm>
            <a:off x="9059333" y="1356147"/>
            <a:ext cx="694267" cy="457200"/>
            <a:chOff x="8382000" y="3589867"/>
            <a:chExt cx="694267" cy="457200"/>
          </a:xfrm>
        </p:grpSpPr>
        <p:cxnSp>
          <p:nvCxnSpPr>
            <p:cNvPr id="8" name="Straight Connector 7">
              <a:extLst>
                <a:ext uri="{FF2B5EF4-FFF2-40B4-BE49-F238E27FC236}">
                  <a16:creationId xmlns:a16="http://schemas.microsoft.com/office/drawing/2014/main" id="{1F92EA28-1AB4-2D46-88F7-117F414D343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0D09E37-F4CB-E041-995D-F131DF175AE0}"/>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8C800B15-AB5D-5844-9330-A4CEF3A4BED7}"/>
              </a:ext>
            </a:extLst>
          </p:cNvPr>
          <p:cNvGrpSpPr/>
          <p:nvPr/>
        </p:nvGrpSpPr>
        <p:grpSpPr>
          <a:xfrm>
            <a:off x="7230533" y="1887590"/>
            <a:ext cx="694267" cy="457200"/>
            <a:chOff x="8382000" y="3589867"/>
            <a:chExt cx="694267" cy="457200"/>
          </a:xfrm>
        </p:grpSpPr>
        <p:cxnSp>
          <p:nvCxnSpPr>
            <p:cNvPr id="11" name="Straight Connector 10">
              <a:extLst>
                <a:ext uri="{FF2B5EF4-FFF2-40B4-BE49-F238E27FC236}">
                  <a16:creationId xmlns:a16="http://schemas.microsoft.com/office/drawing/2014/main" id="{0EEE4057-DE14-E748-B681-0B0F5C92700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96BA8A9-1E75-C248-A062-99BD75750875}"/>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D9086AE7-82DE-4D4D-A508-6183C66736F2}"/>
              </a:ext>
            </a:extLst>
          </p:cNvPr>
          <p:cNvGrpSpPr/>
          <p:nvPr/>
        </p:nvGrpSpPr>
        <p:grpSpPr>
          <a:xfrm>
            <a:off x="7636933" y="1430390"/>
            <a:ext cx="694267" cy="457200"/>
            <a:chOff x="8382000" y="3589867"/>
            <a:chExt cx="694267" cy="457200"/>
          </a:xfrm>
        </p:grpSpPr>
        <p:cxnSp>
          <p:nvCxnSpPr>
            <p:cNvPr id="14" name="Straight Connector 13">
              <a:extLst>
                <a:ext uri="{FF2B5EF4-FFF2-40B4-BE49-F238E27FC236}">
                  <a16:creationId xmlns:a16="http://schemas.microsoft.com/office/drawing/2014/main" id="{8E150B16-E6A6-344C-9FA9-745A2737ECDC}"/>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7D37B0A-251A-8947-A751-78617B46F94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4EE5C048-030F-EB4E-BAC5-D9E11049316C}"/>
              </a:ext>
            </a:extLst>
          </p:cNvPr>
          <p:cNvGrpSpPr/>
          <p:nvPr/>
        </p:nvGrpSpPr>
        <p:grpSpPr>
          <a:xfrm>
            <a:off x="8009466" y="956256"/>
            <a:ext cx="694267" cy="457200"/>
            <a:chOff x="8382000" y="3589867"/>
            <a:chExt cx="694267" cy="457200"/>
          </a:xfrm>
        </p:grpSpPr>
        <p:cxnSp>
          <p:nvCxnSpPr>
            <p:cNvPr id="17" name="Straight Connector 16">
              <a:extLst>
                <a:ext uri="{FF2B5EF4-FFF2-40B4-BE49-F238E27FC236}">
                  <a16:creationId xmlns:a16="http://schemas.microsoft.com/office/drawing/2014/main" id="{331082CF-05CA-2942-B105-E569C1DA2975}"/>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E121C5D-09E1-364D-9131-963B8D2BE18B}"/>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7DD01CE7-78BE-8E4F-B504-9EB3055BEC94}"/>
              </a:ext>
            </a:extLst>
          </p:cNvPr>
          <p:cNvGrpSpPr/>
          <p:nvPr/>
        </p:nvGrpSpPr>
        <p:grpSpPr>
          <a:xfrm>
            <a:off x="8398932" y="465189"/>
            <a:ext cx="694267" cy="457200"/>
            <a:chOff x="8382000" y="3589867"/>
            <a:chExt cx="694267" cy="457200"/>
          </a:xfrm>
        </p:grpSpPr>
        <p:cxnSp>
          <p:nvCxnSpPr>
            <p:cNvPr id="20" name="Straight Connector 19">
              <a:extLst>
                <a:ext uri="{FF2B5EF4-FFF2-40B4-BE49-F238E27FC236}">
                  <a16:creationId xmlns:a16="http://schemas.microsoft.com/office/drawing/2014/main" id="{1120F0D5-FB93-FF44-B04B-C82CD920C07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DFD474E-D10A-AF4B-B9B1-ABCB02A92C45}"/>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F9345ABC-92DC-DD4D-A157-A67B149BF363}"/>
              </a:ext>
            </a:extLst>
          </p:cNvPr>
          <p:cNvGrpSpPr/>
          <p:nvPr/>
        </p:nvGrpSpPr>
        <p:grpSpPr>
          <a:xfrm>
            <a:off x="9389531" y="1830280"/>
            <a:ext cx="694267" cy="457200"/>
            <a:chOff x="8382000" y="3589867"/>
            <a:chExt cx="694267" cy="457200"/>
          </a:xfrm>
        </p:grpSpPr>
        <p:cxnSp>
          <p:nvCxnSpPr>
            <p:cNvPr id="23" name="Straight Connector 22">
              <a:extLst>
                <a:ext uri="{FF2B5EF4-FFF2-40B4-BE49-F238E27FC236}">
                  <a16:creationId xmlns:a16="http://schemas.microsoft.com/office/drawing/2014/main" id="{4785FE91-C168-8A4D-A538-4729FDF9FCAB}"/>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0452231-B583-D541-8401-BFA863682D49}"/>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78A7747F-B771-6A4D-8F88-83D2459072BD}"/>
              </a:ext>
            </a:extLst>
          </p:cNvPr>
          <p:cNvGrpSpPr/>
          <p:nvPr/>
        </p:nvGrpSpPr>
        <p:grpSpPr>
          <a:xfrm>
            <a:off x="8746065" y="922389"/>
            <a:ext cx="694267" cy="457200"/>
            <a:chOff x="8382000" y="3589867"/>
            <a:chExt cx="694267" cy="457200"/>
          </a:xfrm>
        </p:grpSpPr>
        <p:cxnSp>
          <p:nvCxnSpPr>
            <p:cNvPr id="26" name="Straight Connector 25">
              <a:extLst>
                <a:ext uri="{FF2B5EF4-FFF2-40B4-BE49-F238E27FC236}">
                  <a16:creationId xmlns:a16="http://schemas.microsoft.com/office/drawing/2014/main" id="{731450B7-0E4A-8546-8A5E-CC635B3EE85E}"/>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ACF89BE-7F48-3C47-8C1F-844C767B4BD9}"/>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7DB36C0D-751B-C049-9AE0-072415F6B8CA}"/>
              </a:ext>
            </a:extLst>
          </p:cNvPr>
          <p:cNvGrpSpPr/>
          <p:nvPr/>
        </p:nvGrpSpPr>
        <p:grpSpPr>
          <a:xfrm>
            <a:off x="8991598" y="2306847"/>
            <a:ext cx="694267" cy="457200"/>
            <a:chOff x="8382000" y="3589867"/>
            <a:chExt cx="694267" cy="457200"/>
          </a:xfrm>
        </p:grpSpPr>
        <p:cxnSp>
          <p:nvCxnSpPr>
            <p:cNvPr id="29" name="Straight Connector 28">
              <a:extLst>
                <a:ext uri="{FF2B5EF4-FFF2-40B4-BE49-F238E27FC236}">
                  <a16:creationId xmlns:a16="http://schemas.microsoft.com/office/drawing/2014/main" id="{9B1AB82F-1B7E-CF4A-ADB8-CEFCD7AB4E72}"/>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3AB8D83-626C-6542-A2EC-2B7D0143A788}"/>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737D00AE-3618-0947-872F-DC3C4E2BB2A0}"/>
              </a:ext>
            </a:extLst>
          </p:cNvPr>
          <p:cNvGrpSpPr/>
          <p:nvPr/>
        </p:nvGrpSpPr>
        <p:grpSpPr>
          <a:xfrm>
            <a:off x="9338731" y="2797913"/>
            <a:ext cx="694267" cy="457200"/>
            <a:chOff x="8382000" y="3589867"/>
            <a:chExt cx="694267" cy="457200"/>
          </a:xfrm>
        </p:grpSpPr>
        <p:cxnSp>
          <p:nvCxnSpPr>
            <p:cNvPr id="32" name="Straight Connector 31">
              <a:extLst>
                <a:ext uri="{FF2B5EF4-FFF2-40B4-BE49-F238E27FC236}">
                  <a16:creationId xmlns:a16="http://schemas.microsoft.com/office/drawing/2014/main" id="{FA9CC531-F5B3-4849-A317-812DF3E7D4D8}"/>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F7979EC-D457-1A40-8361-6017A1836A83}"/>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4" name="Oval 33">
            <a:extLst>
              <a:ext uri="{FF2B5EF4-FFF2-40B4-BE49-F238E27FC236}">
                <a16:creationId xmlns:a16="http://schemas.microsoft.com/office/drawing/2014/main" id="{4F8C5EF6-4461-BF45-BB0A-80F3ACC198C1}"/>
              </a:ext>
            </a:extLst>
          </p:cNvPr>
          <p:cNvSpPr/>
          <p:nvPr/>
        </p:nvSpPr>
        <p:spPr>
          <a:xfrm>
            <a:off x="9815379" y="2243797"/>
            <a:ext cx="1654435" cy="444657"/>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Unit Test</a:t>
            </a:r>
          </a:p>
        </p:txBody>
      </p:sp>
      <p:sp>
        <p:nvSpPr>
          <p:cNvPr id="35" name="Oval 34">
            <a:extLst>
              <a:ext uri="{FF2B5EF4-FFF2-40B4-BE49-F238E27FC236}">
                <a16:creationId xmlns:a16="http://schemas.microsoft.com/office/drawing/2014/main" id="{9BF3BE41-54F2-B846-A670-36C15555CC3D}"/>
              </a:ext>
            </a:extLst>
          </p:cNvPr>
          <p:cNvSpPr/>
          <p:nvPr/>
        </p:nvSpPr>
        <p:spPr>
          <a:xfrm>
            <a:off x="8331200" y="1847213"/>
            <a:ext cx="186267" cy="218654"/>
          </a:xfrm>
          <a:prstGeom prst="ellipse">
            <a:avLst/>
          </a:prstGeom>
          <a:solidFill>
            <a:schemeClr val="accent4">
              <a:lumMod val="60000"/>
              <a:lumOff val="40000"/>
            </a:schemeClr>
          </a:solidFill>
          <a:ln>
            <a:solidFill>
              <a:schemeClr val="accent4">
                <a:lumMod val="60000"/>
                <a:lumOff val="40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6" name="Oval 35">
            <a:extLst>
              <a:ext uri="{FF2B5EF4-FFF2-40B4-BE49-F238E27FC236}">
                <a16:creationId xmlns:a16="http://schemas.microsoft.com/office/drawing/2014/main" id="{35438F57-D3D9-D743-97DD-F13A5A602DA3}"/>
              </a:ext>
            </a:extLst>
          </p:cNvPr>
          <p:cNvSpPr/>
          <p:nvPr/>
        </p:nvSpPr>
        <p:spPr>
          <a:xfrm>
            <a:off x="8600413" y="111896"/>
            <a:ext cx="1933835" cy="602870"/>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Integration Test</a:t>
            </a:r>
          </a:p>
        </p:txBody>
      </p:sp>
    </p:spTree>
    <p:extLst>
      <p:ext uri="{BB962C8B-B14F-4D97-AF65-F5344CB8AC3E}">
        <p14:creationId xmlns:p14="http://schemas.microsoft.com/office/powerpoint/2010/main" val="2370241523"/>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2487</TotalTime>
  <Words>3266</Words>
  <Application>Microsoft Office PowerPoint</Application>
  <PresentationFormat>Custom</PresentationFormat>
  <Paragraphs>256</Paragraphs>
  <Slides>17</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Arial Black</vt:lpstr>
      <vt:lpstr>Calibri</vt:lpstr>
      <vt:lpstr>Century Gothic</vt:lpstr>
      <vt:lpstr>Menlo</vt:lpstr>
      <vt:lpstr>Presentations (Wide Screen)</vt:lpstr>
      <vt:lpstr>Software Testing: Introduction</vt:lpstr>
      <vt:lpstr>License, Citation and Acknowledgements</vt:lpstr>
      <vt:lpstr>Software Testing - Outline</vt:lpstr>
      <vt:lpstr>Testing within the software development lifecycle</vt:lpstr>
      <vt:lpstr>Testing within the software development lifecycle</vt:lpstr>
      <vt:lpstr>Testing as a development practice</vt:lpstr>
      <vt:lpstr>Audiences for this presentation</vt:lpstr>
      <vt:lpstr>Definitions: Verification vs. Testing vs. Validation</vt:lpstr>
      <vt:lpstr>Components of Verification</vt:lpstr>
      <vt:lpstr>Challenges</vt:lpstr>
      <vt:lpstr>Toy Example</vt:lpstr>
      <vt:lpstr>Toy Example</vt:lpstr>
      <vt:lpstr>Going Further</vt:lpstr>
      <vt:lpstr>How do we determine what other tests are needed?</vt:lpstr>
      <vt:lpstr>Checking coverage Example</vt:lpstr>
      <vt:lpstr>Graphical View of Gcov Output and Tutorials for Code Coverage </vt:lpstr>
      <vt:lpstr>Summary</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222</cp:revision>
  <cp:lastPrinted>2017-11-02T18:35:01Z</cp:lastPrinted>
  <dcterms:created xsi:type="dcterms:W3CDTF">2018-11-06T17:28:56Z</dcterms:created>
  <dcterms:modified xsi:type="dcterms:W3CDTF">2021-08-11T20:23:33Z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